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Mon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regular.fntdata"/><Relationship Id="rId11" Type="http://schemas.openxmlformats.org/officeDocument/2006/relationships/slide" Target="slides/slide5.xml"/><Relationship Id="rId22" Type="http://schemas.openxmlformats.org/officeDocument/2006/relationships/font" Target="fonts/RobotoMono-italic.fntdata"/><Relationship Id="rId10" Type="http://schemas.openxmlformats.org/officeDocument/2006/relationships/slide" Target="slides/slide4.xml"/><Relationship Id="rId21" Type="http://schemas.openxmlformats.org/officeDocument/2006/relationships/font" Target="fonts/RobotoMon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RobotoMon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mrbrodeur?utm_source=unsplash&amp;utm_medium=referral&amp;utm_content=creditCopyText" TargetMode="External"/><Relationship Id="rId3" Type="http://schemas.openxmlformats.org/officeDocument/2006/relationships/hyperlink" Target="https://unsplash.com/s/photos/speed?utm_source=unsplash&amp;utm_medium=referral&amp;utm_content=creditCopyText" TargetMode="External"/><Relationship Id="rId4" Type="http://schemas.openxmlformats.org/officeDocument/2006/relationships/hyperlink" Target="https://unsplash.com/s/photos/speed?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buraksenyur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jectlovelace.net/problems/ada-lovelaces-note-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skiller.com/history-of-programming-languages/" TargetMode="External"/><Relationship Id="rId3" Type="http://schemas.openxmlformats.org/officeDocument/2006/relationships/hyperlink" Target="https://www.scriptol.com/programming/chronology.php"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oughtworks.com/radar"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ccb5366e4_1_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ccb5366e4_1_7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GB" sz="1100" u="sng">
                <a:solidFill>
                  <a:schemeClr val="hlink"/>
                </a:solidFill>
                <a:latin typeface="Arial"/>
                <a:ea typeface="Arial"/>
                <a:cs typeface="Arial"/>
                <a:sym typeface="Arial"/>
                <a:hlinkClick r:id="rId2"/>
              </a:rPr>
              <a:t>Matthew Brodeur</a:t>
            </a:r>
            <a:r>
              <a:rPr lang="en-GB" sz="1100">
                <a:latin typeface="Arial"/>
                <a:ea typeface="Arial"/>
                <a:cs typeface="Arial"/>
                <a:sym typeface="Arial"/>
              </a:rPr>
              <a:t> on</a:t>
            </a:r>
            <a:r>
              <a:rPr lang="en-GB" sz="1100">
                <a:uFill>
                  <a:noFill/>
                </a:uFill>
                <a:latin typeface="Arial"/>
                <a:ea typeface="Arial"/>
                <a:cs typeface="Arial"/>
                <a:sym typeface="Arial"/>
                <a:hlinkClick r:id="rId3"/>
              </a:rPr>
              <a:t> </a:t>
            </a:r>
            <a:r>
              <a:rPr lang="en-GB" sz="1100" u="sng">
                <a:solidFill>
                  <a:schemeClr val="hlink"/>
                </a:solidFill>
                <a:latin typeface="Arial"/>
                <a:ea typeface="Arial"/>
                <a:cs typeface="Arial"/>
                <a:sym typeface="Arial"/>
                <a:hlinkClick r:id="rId4"/>
              </a:rPr>
              <a:t>Unsplash</a:t>
            </a:r>
            <a:endParaRPr/>
          </a:p>
        </p:txBody>
      </p:sp>
      <p:sp>
        <p:nvSpPr>
          <p:cNvPr id="166" name="Google Shape;166;g11ccb5366e4_1_7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4c4acabf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4c4acabf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4c4acabf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34c4acabf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4c4acabf0_0_1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4c4acabf0_0_11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https://github.com/buraksenyurt</a:t>
            </a:r>
            <a:r>
              <a:rPr lang="en-GB"/>
              <a:t> </a:t>
            </a:r>
            <a:endParaRPr/>
          </a:p>
        </p:txBody>
      </p:sp>
      <p:sp>
        <p:nvSpPr>
          <p:cNvPr id="263" name="Google Shape;263;g134c4acabf0_0_115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4c4acabf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34c4acabf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Charles Babbage -&gt; İngiliz Matematikçi ve Mucit</a:t>
            </a:r>
            <a:endParaRPr/>
          </a:p>
          <a:p>
            <a:pPr indent="0" lvl="0" marL="0" rtl="0" algn="l">
              <a:spcBef>
                <a:spcPts val="0"/>
              </a:spcBef>
              <a:spcAft>
                <a:spcPts val="0"/>
              </a:spcAft>
              <a:buNone/>
            </a:pPr>
            <a:r>
              <a:rPr lang="en-GB"/>
              <a:t>Fark Makinesi -&gt; 8 sütun dişliden oluşan bir makine. 7. Dereceden polinoma kadar hesaplayabiliyor.</a:t>
            </a:r>
            <a:endParaRPr/>
          </a:p>
          <a:p>
            <a:pPr indent="0" lvl="0" marL="0" rtl="0" algn="l">
              <a:spcBef>
                <a:spcPts val="0"/>
              </a:spcBef>
              <a:spcAft>
                <a:spcPts val="0"/>
              </a:spcAft>
              <a:buNone/>
            </a:pPr>
            <a:r>
              <a:rPr lang="en-GB"/>
              <a:t>Analitik Motor -&gt; İlk bilgisayar diyebiliriz. Delikli kart ile programlanabiliyor.</a:t>
            </a:r>
            <a:endParaRPr/>
          </a:p>
          <a:p>
            <a:pPr indent="0" lvl="0" marL="0" rtl="0" algn="l">
              <a:spcBef>
                <a:spcPts val="0"/>
              </a:spcBef>
              <a:spcAft>
                <a:spcPts val="0"/>
              </a:spcAft>
              <a:buNone/>
            </a:pPr>
            <a:r>
              <a:rPr lang="en-GB"/>
              <a:t>Luigi Menabrea -&gt; İtalyan Mühendis ve geleceğin Başbakanı. Analitik Motor ve Fark Makinesi ile ilgili Fransızca makale yayınlıyor. 1842.</a:t>
            </a:r>
            <a:endParaRPr/>
          </a:p>
          <a:p>
            <a:pPr indent="0" lvl="0" marL="0" rtl="0" algn="l">
              <a:spcBef>
                <a:spcPts val="0"/>
              </a:spcBef>
              <a:spcAft>
                <a:spcPts val="0"/>
              </a:spcAft>
              <a:buNone/>
            </a:pPr>
            <a:r>
              <a:rPr lang="en-GB"/>
              <a:t>Ada Lovelace -&gt; Luigi’nin yazısı üstüne binlerce kelime ve daha fazla sayfa ile katkı verip yazıyı İngilizce yayınlıyor. Yazı İngiliz Bilim dergisinden yayınlanıyor. İçinde ilk program algoritmasının yazıldığını söyleyebiliriz. Bu algoritma Bernoulli Sayılarını hesaplamaya yarıyor. </a:t>
            </a:r>
            <a:r>
              <a:rPr lang="en-GB" u="sng">
                <a:solidFill>
                  <a:schemeClr val="hlink"/>
                </a:solidFill>
                <a:hlinkClick r:id="rId2"/>
              </a:rPr>
              <a:t>https://projectlovelace.net/problems/ada-lovelaces-note-g/</a:t>
            </a:r>
            <a:r>
              <a:rPr lang="en-GB"/>
              <a:t> </a:t>
            </a:r>
            <a:endParaRPr/>
          </a:p>
          <a:p>
            <a:pPr indent="0" lvl="0" marL="0" rtl="0" algn="l">
              <a:spcBef>
                <a:spcPts val="0"/>
              </a:spcBef>
              <a:spcAft>
                <a:spcPts val="0"/>
              </a:spcAft>
              <a:buNone/>
            </a:pPr>
            <a:r>
              <a:rPr lang="en-GB"/>
              <a:t>Lovelace’ın makalesinde ayrıca ilk döngü kavramı da ortaya konmuş ve teorileştirilmiştir.</a:t>
            </a:r>
            <a:endParaRPr/>
          </a:p>
          <a:p>
            <a:pPr indent="0" lvl="0" marL="0" rtl="0" algn="l">
              <a:spcBef>
                <a:spcPts val="0"/>
              </a:spcBef>
              <a:spcAft>
                <a:spcPts val="0"/>
              </a:spcAft>
              <a:buNone/>
            </a:pPr>
            <a:r>
              <a:rPr lang="en-GB"/>
              <a:t>Her yıl Ekim ayının ikinci Salı günü, kadınların bilime, teknolojiye, mühendisliğe ve matematiğe (STEM) katkıları Ada Lovelace Gününde kutlanmaktadır.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ccb5366e4_1_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11ccb5366e4_1_7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11ccb5366e4_1_7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4c4acab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4c4acab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4c4acabf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4c4acabf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https://devskiller.com/history-of-programming-languages/</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https://www.scriptol.com/programming/chronology.php</a:t>
            </a:r>
            <a:r>
              <a:rPr lang="en-GB"/>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ccb5366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ccb5366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ccb5366e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ccb5366e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ccb5366e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ccb5366e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4c4acabf0_0_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4c4acabf0_0_4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34c4acabf0_0_4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4c4acabf0_0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4c4acabf0_0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https://www.thoughtworks.com/radar</a:t>
            </a:r>
            <a:r>
              <a:rPr lang="en-GB"/>
              <a:t> </a:t>
            </a:r>
            <a:endParaRPr/>
          </a:p>
        </p:txBody>
      </p:sp>
      <p:sp>
        <p:nvSpPr>
          <p:cNvPr id="246" name="Google Shape;246;g134c4acabf0_0_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6">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ctrTitle"/>
          </p:nvPr>
        </p:nvSpPr>
        <p:spPr>
          <a:xfrm>
            <a:off x="339800" y="2125775"/>
            <a:ext cx="8453100" cy="1578300"/>
          </a:xfrm>
          <a:prstGeom prst="rect">
            <a:avLst/>
          </a:prstGeom>
          <a:noFill/>
          <a:ln>
            <a:noFill/>
          </a:ln>
        </p:spPr>
        <p:txBody>
          <a:bodyPr anchorCtr="0" anchor="b" bIns="34275" lIns="68575" spcFirstLastPara="1" rIns="68575" wrap="square" tIns="34275">
            <a:normAutofit/>
          </a:bodyPr>
          <a:lstStyle>
            <a:lvl1pPr lvl="0" rtl="0" algn="r">
              <a:lnSpc>
                <a:spcPct val="100000"/>
              </a:lnSpc>
              <a:spcBef>
                <a:spcPts val="0"/>
              </a:spcBef>
              <a:spcAft>
                <a:spcPts val="0"/>
              </a:spcAft>
              <a:buClr>
                <a:srgbClr val="FFFFFF"/>
              </a:buClr>
              <a:buSzPts val="4800"/>
              <a:buNone/>
              <a:defRPr b="1" sz="4800">
                <a:solidFill>
                  <a:srgbClr val="FFFFFF"/>
                </a:solidFill>
              </a:defRPr>
            </a:lvl1pPr>
            <a:lvl2pPr lvl="1" rtl="0" algn="r">
              <a:lnSpc>
                <a:spcPct val="100000"/>
              </a:lnSpc>
              <a:spcBef>
                <a:spcPts val="0"/>
              </a:spcBef>
              <a:spcAft>
                <a:spcPts val="0"/>
              </a:spcAft>
              <a:buClr>
                <a:srgbClr val="FFFFFF"/>
              </a:buClr>
              <a:buSzPts val="4800"/>
              <a:buNone/>
              <a:defRPr b="1" sz="4800">
                <a:solidFill>
                  <a:srgbClr val="FFFFFF"/>
                </a:solidFill>
              </a:defRPr>
            </a:lvl2pPr>
            <a:lvl3pPr lvl="2" rtl="0" algn="r">
              <a:lnSpc>
                <a:spcPct val="100000"/>
              </a:lnSpc>
              <a:spcBef>
                <a:spcPts val="0"/>
              </a:spcBef>
              <a:spcAft>
                <a:spcPts val="0"/>
              </a:spcAft>
              <a:buClr>
                <a:srgbClr val="FFFFFF"/>
              </a:buClr>
              <a:buSzPts val="4800"/>
              <a:buNone/>
              <a:defRPr b="1" sz="4800">
                <a:solidFill>
                  <a:srgbClr val="FFFFFF"/>
                </a:solidFill>
              </a:defRPr>
            </a:lvl3pPr>
            <a:lvl4pPr lvl="3" rtl="0" algn="r">
              <a:lnSpc>
                <a:spcPct val="100000"/>
              </a:lnSpc>
              <a:spcBef>
                <a:spcPts val="0"/>
              </a:spcBef>
              <a:spcAft>
                <a:spcPts val="0"/>
              </a:spcAft>
              <a:buClr>
                <a:srgbClr val="FFFFFF"/>
              </a:buClr>
              <a:buSzPts val="4800"/>
              <a:buNone/>
              <a:defRPr b="1" sz="4800">
                <a:solidFill>
                  <a:srgbClr val="FFFFFF"/>
                </a:solidFill>
              </a:defRPr>
            </a:lvl4pPr>
            <a:lvl5pPr lvl="4" rtl="0" algn="r">
              <a:lnSpc>
                <a:spcPct val="100000"/>
              </a:lnSpc>
              <a:spcBef>
                <a:spcPts val="0"/>
              </a:spcBef>
              <a:spcAft>
                <a:spcPts val="0"/>
              </a:spcAft>
              <a:buClr>
                <a:srgbClr val="FFFFFF"/>
              </a:buClr>
              <a:buSzPts val="4800"/>
              <a:buNone/>
              <a:defRPr b="1" sz="4800">
                <a:solidFill>
                  <a:srgbClr val="FFFFFF"/>
                </a:solidFill>
              </a:defRPr>
            </a:lvl5pPr>
            <a:lvl6pPr lvl="5" rtl="0" algn="r">
              <a:lnSpc>
                <a:spcPct val="100000"/>
              </a:lnSpc>
              <a:spcBef>
                <a:spcPts val="0"/>
              </a:spcBef>
              <a:spcAft>
                <a:spcPts val="0"/>
              </a:spcAft>
              <a:buClr>
                <a:srgbClr val="FFFFFF"/>
              </a:buClr>
              <a:buSzPts val="4800"/>
              <a:buNone/>
              <a:defRPr b="1" sz="4800">
                <a:solidFill>
                  <a:srgbClr val="FFFFFF"/>
                </a:solidFill>
              </a:defRPr>
            </a:lvl6pPr>
            <a:lvl7pPr lvl="6" rtl="0" algn="r">
              <a:lnSpc>
                <a:spcPct val="100000"/>
              </a:lnSpc>
              <a:spcBef>
                <a:spcPts val="0"/>
              </a:spcBef>
              <a:spcAft>
                <a:spcPts val="0"/>
              </a:spcAft>
              <a:buClr>
                <a:srgbClr val="FFFFFF"/>
              </a:buClr>
              <a:buSzPts val="4800"/>
              <a:buNone/>
              <a:defRPr b="1" sz="4800">
                <a:solidFill>
                  <a:srgbClr val="FFFFFF"/>
                </a:solidFill>
              </a:defRPr>
            </a:lvl7pPr>
            <a:lvl8pPr lvl="7" rtl="0" algn="r">
              <a:lnSpc>
                <a:spcPct val="100000"/>
              </a:lnSpc>
              <a:spcBef>
                <a:spcPts val="0"/>
              </a:spcBef>
              <a:spcAft>
                <a:spcPts val="0"/>
              </a:spcAft>
              <a:buClr>
                <a:srgbClr val="FFFFFF"/>
              </a:buClr>
              <a:buSzPts val="4800"/>
              <a:buNone/>
              <a:defRPr b="1" sz="4800">
                <a:solidFill>
                  <a:srgbClr val="FFFFFF"/>
                </a:solidFill>
              </a:defRPr>
            </a:lvl8pPr>
            <a:lvl9pPr lvl="8" rtl="0" algn="r">
              <a:lnSpc>
                <a:spcPct val="100000"/>
              </a:lnSpc>
              <a:spcBef>
                <a:spcPts val="0"/>
              </a:spcBef>
              <a:spcAft>
                <a:spcPts val="0"/>
              </a:spcAft>
              <a:buClr>
                <a:srgbClr val="FFFFFF"/>
              </a:buClr>
              <a:buSzPts val="4800"/>
              <a:buNone/>
              <a:defRPr b="1" sz="4800">
                <a:solidFill>
                  <a:srgbClr val="FFFFFF"/>
                </a:solidFill>
              </a:defRPr>
            </a:lvl9pPr>
          </a:lstStyle>
          <a:p/>
        </p:txBody>
      </p:sp>
      <p:sp>
        <p:nvSpPr>
          <p:cNvPr id="53" name="Google Shape;53;p13"/>
          <p:cNvSpPr txBox="1"/>
          <p:nvPr>
            <p:ph idx="1" type="subTitle"/>
          </p:nvPr>
        </p:nvSpPr>
        <p:spPr>
          <a:xfrm>
            <a:off x="339925" y="3856800"/>
            <a:ext cx="8453100" cy="362100"/>
          </a:xfrm>
          <a:prstGeom prst="rect">
            <a:avLst/>
          </a:prstGeom>
          <a:noFill/>
          <a:ln>
            <a:noFill/>
          </a:ln>
        </p:spPr>
        <p:txBody>
          <a:bodyPr anchorCtr="0" anchor="t" bIns="34275" lIns="68575" spcFirstLastPara="1" rIns="68575" wrap="square" tIns="34275">
            <a:normAutofit/>
          </a:bodyPr>
          <a:lstStyle>
            <a:lvl1pPr lvl="0" rtl="0" algn="r">
              <a:lnSpc>
                <a:spcPct val="100000"/>
              </a:lnSpc>
              <a:spcBef>
                <a:spcPts val="0"/>
              </a:spcBef>
              <a:spcAft>
                <a:spcPts val="0"/>
              </a:spcAft>
              <a:buClr>
                <a:srgbClr val="FFFFFF"/>
              </a:buClr>
              <a:buSzPts val="2000"/>
              <a:buNone/>
              <a:defRPr sz="2000">
                <a:solidFill>
                  <a:srgbClr val="FFFFFF"/>
                </a:solidFill>
              </a:defRPr>
            </a:lvl1pPr>
            <a:lvl2pPr lvl="1" rtl="0" algn="r">
              <a:lnSpc>
                <a:spcPct val="100000"/>
              </a:lnSpc>
              <a:spcBef>
                <a:spcPts val="0"/>
              </a:spcBef>
              <a:spcAft>
                <a:spcPts val="0"/>
              </a:spcAft>
              <a:buClr>
                <a:srgbClr val="FFFFFF"/>
              </a:buClr>
              <a:buSzPts val="2000"/>
              <a:buNone/>
              <a:defRPr sz="2000">
                <a:solidFill>
                  <a:srgbClr val="FFFFFF"/>
                </a:solidFill>
              </a:defRPr>
            </a:lvl2pPr>
            <a:lvl3pPr lvl="2" rtl="0" algn="r">
              <a:lnSpc>
                <a:spcPct val="100000"/>
              </a:lnSpc>
              <a:spcBef>
                <a:spcPts val="0"/>
              </a:spcBef>
              <a:spcAft>
                <a:spcPts val="0"/>
              </a:spcAft>
              <a:buClr>
                <a:srgbClr val="FFFFFF"/>
              </a:buClr>
              <a:buSzPts val="2000"/>
              <a:buNone/>
              <a:defRPr sz="2000">
                <a:solidFill>
                  <a:srgbClr val="FFFFFF"/>
                </a:solidFill>
              </a:defRPr>
            </a:lvl3pPr>
            <a:lvl4pPr lvl="3" rtl="0" algn="r">
              <a:lnSpc>
                <a:spcPct val="100000"/>
              </a:lnSpc>
              <a:spcBef>
                <a:spcPts val="0"/>
              </a:spcBef>
              <a:spcAft>
                <a:spcPts val="0"/>
              </a:spcAft>
              <a:buClr>
                <a:srgbClr val="FFFFFF"/>
              </a:buClr>
              <a:buSzPts val="2000"/>
              <a:buNone/>
              <a:defRPr sz="2000">
                <a:solidFill>
                  <a:srgbClr val="FFFFFF"/>
                </a:solidFill>
              </a:defRPr>
            </a:lvl4pPr>
            <a:lvl5pPr lvl="4" rtl="0" algn="r">
              <a:lnSpc>
                <a:spcPct val="100000"/>
              </a:lnSpc>
              <a:spcBef>
                <a:spcPts val="0"/>
              </a:spcBef>
              <a:spcAft>
                <a:spcPts val="0"/>
              </a:spcAft>
              <a:buClr>
                <a:srgbClr val="FFFFFF"/>
              </a:buClr>
              <a:buSzPts val="2000"/>
              <a:buNone/>
              <a:defRPr sz="2000">
                <a:solidFill>
                  <a:srgbClr val="FFFFFF"/>
                </a:solidFill>
              </a:defRPr>
            </a:lvl5pPr>
            <a:lvl6pPr lvl="5" rtl="0" algn="r">
              <a:lnSpc>
                <a:spcPct val="100000"/>
              </a:lnSpc>
              <a:spcBef>
                <a:spcPts val="0"/>
              </a:spcBef>
              <a:spcAft>
                <a:spcPts val="0"/>
              </a:spcAft>
              <a:buClr>
                <a:srgbClr val="FFFFFF"/>
              </a:buClr>
              <a:buSzPts val="2000"/>
              <a:buNone/>
              <a:defRPr sz="2000">
                <a:solidFill>
                  <a:srgbClr val="FFFFFF"/>
                </a:solidFill>
              </a:defRPr>
            </a:lvl6pPr>
            <a:lvl7pPr lvl="6" rtl="0" algn="r">
              <a:lnSpc>
                <a:spcPct val="100000"/>
              </a:lnSpc>
              <a:spcBef>
                <a:spcPts val="0"/>
              </a:spcBef>
              <a:spcAft>
                <a:spcPts val="0"/>
              </a:spcAft>
              <a:buClr>
                <a:srgbClr val="FFFFFF"/>
              </a:buClr>
              <a:buSzPts val="2000"/>
              <a:buNone/>
              <a:defRPr sz="2000">
                <a:solidFill>
                  <a:srgbClr val="FFFFFF"/>
                </a:solidFill>
              </a:defRPr>
            </a:lvl7pPr>
            <a:lvl8pPr lvl="7" rtl="0" algn="r">
              <a:lnSpc>
                <a:spcPct val="100000"/>
              </a:lnSpc>
              <a:spcBef>
                <a:spcPts val="0"/>
              </a:spcBef>
              <a:spcAft>
                <a:spcPts val="0"/>
              </a:spcAft>
              <a:buClr>
                <a:srgbClr val="FFFFFF"/>
              </a:buClr>
              <a:buSzPts val="2000"/>
              <a:buNone/>
              <a:defRPr sz="2000">
                <a:solidFill>
                  <a:srgbClr val="FFFFFF"/>
                </a:solidFill>
              </a:defRPr>
            </a:lvl8pPr>
            <a:lvl9pPr lvl="8" rtl="0" algn="r">
              <a:lnSpc>
                <a:spcPct val="100000"/>
              </a:lnSpc>
              <a:spcBef>
                <a:spcPts val="0"/>
              </a:spcBef>
              <a:spcAft>
                <a:spcPts val="0"/>
              </a:spcAft>
              <a:buClr>
                <a:srgbClr val="FFFFFF"/>
              </a:buClr>
              <a:buSzPts val="2000"/>
              <a:buNone/>
              <a:defRPr sz="2000">
                <a:solidFill>
                  <a:srgbClr val="FFFFFF"/>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AUTOLAYOUT_1_1">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306850" y="316750"/>
            <a:ext cx="6020400" cy="45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6"/>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8" name="Google Shape;68;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 name="Google Shape;69;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 name="Google Shape;73;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4" name="Google Shape;74;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75" name="Shape 75"/>
        <p:cNvGrpSpPr/>
        <p:nvPr/>
      </p:nvGrpSpPr>
      <p:grpSpPr>
        <a:xfrm>
          <a:off x="0" y="0"/>
          <a:ext cx="0" cy="0"/>
          <a:chOff x="0" y="0"/>
          <a:chExt cx="0" cy="0"/>
        </a:xfrm>
      </p:grpSpPr>
      <p:sp>
        <p:nvSpPr>
          <p:cNvPr id="76" name="Google Shape;76;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 name="Google Shape;77;p18"/>
          <p:cNvSpPr txBox="1"/>
          <p:nvPr>
            <p:ph type="title"/>
          </p:nvPr>
        </p:nvSpPr>
        <p:spPr>
          <a:xfrm>
            <a:off x="351600" y="2736850"/>
            <a:ext cx="3997500" cy="1389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3300"/>
              <a:buNone/>
              <a:defRPr b="1" sz="2800">
                <a:solidFill>
                  <a:srgbClr val="212121"/>
                </a:solidFill>
              </a:defRPr>
            </a:lvl1pPr>
            <a:lvl2pPr lvl="1" rtl="0" algn="l">
              <a:lnSpc>
                <a:spcPct val="100000"/>
              </a:lnSpc>
              <a:spcBef>
                <a:spcPts val="0"/>
              </a:spcBef>
              <a:spcAft>
                <a:spcPts val="0"/>
              </a:spcAft>
              <a:buSzPts val="1100"/>
              <a:buNone/>
              <a:defRPr b="1" sz="2800">
                <a:solidFill>
                  <a:srgbClr val="212121"/>
                </a:solidFill>
              </a:defRPr>
            </a:lvl2pPr>
            <a:lvl3pPr lvl="2" rtl="0" algn="l">
              <a:lnSpc>
                <a:spcPct val="100000"/>
              </a:lnSpc>
              <a:spcBef>
                <a:spcPts val="0"/>
              </a:spcBef>
              <a:spcAft>
                <a:spcPts val="0"/>
              </a:spcAft>
              <a:buSzPts val="1100"/>
              <a:buNone/>
              <a:defRPr b="1" sz="2800">
                <a:solidFill>
                  <a:srgbClr val="212121"/>
                </a:solidFill>
              </a:defRPr>
            </a:lvl3pPr>
            <a:lvl4pPr lvl="3" rtl="0" algn="l">
              <a:lnSpc>
                <a:spcPct val="100000"/>
              </a:lnSpc>
              <a:spcBef>
                <a:spcPts val="0"/>
              </a:spcBef>
              <a:spcAft>
                <a:spcPts val="0"/>
              </a:spcAft>
              <a:buSzPts val="1100"/>
              <a:buNone/>
              <a:defRPr b="1" sz="2800">
                <a:solidFill>
                  <a:srgbClr val="212121"/>
                </a:solidFill>
              </a:defRPr>
            </a:lvl4pPr>
            <a:lvl5pPr lvl="4" rtl="0" algn="l">
              <a:lnSpc>
                <a:spcPct val="100000"/>
              </a:lnSpc>
              <a:spcBef>
                <a:spcPts val="0"/>
              </a:spcBef>
              <a:spcAft>
                <a:spcPts val="0"/>
              </a:spcAft>
              <a:buSzPts val="1100"/>
              <a:buNone/>
              <a:defRPr b="1" sz="2800">
                <a:solidFill>
                  <a:srgbClr val="212121"/>
                </a:solidFill>
              </a:defRPr>
            </a:lvl5pPr>
            <a:lvl6pPr lvl="5" rtl="0" algn="l">
              <a:lnSpc>
                <a:spcPct val="100000"/>
              </a:lnSpc>
              <a:spcBef>
                <a:spcPts val="0"/>
              </a:spcBef>
              <a:spcAft>
                <a:spcPts val="0"/>
              </a:spcAft>
              <a:buSzPts val="1100"/>
              <a:buNone/>
              <a:defRPr b="1" sz="2800">
                <a:solidFill>
                  <a:srgbClr val="212121"/>
                </a:solidFill>
              </a:defRPr>
            </a:lvl6pPr>
            <a:lvl7pPr lvl="6" rtl="0" algn="l">
              <a:lnSpc>
                <a:spcPct val="100000"/>
              </a:lnSpc>
              <a:spcBef>
                <a:spcPts val="0"/>
              </a:spcBef>
              <a:spcAft>
                <a:spcPts val="0"/>
              </a:spcAft>
              <a:buSzPts val="1100"/>
              <a:buNone/>
              <a:defRPr b="1" sz="2800">
                <a:solidFill>
                  <a:srgbClr val="212121"/>
                </a:solidFill>
              </a:defRPr>
            </a:lvl7pPr>
            <a:lvl8pPr lvl="7" rtl="0" algn="l">
              <a:lnSpc>
                <a:spcPct val="100000"/>
              </a:lnSpc>
              <a:spcBef>
                <a:spcPts val="0"/>
              </a:spcBef>
              <a:spcAft>
                <a:spcPts val="0"/>
              </a:spcAft>
              <a:buSzPts val="1100"/>
              <a:buNone/>
              <a:defRPr b="1" sz="2800">
                <a:solidFill>
                  <a:srgbClr val="212121"/>
                </a:solidFill>
              </a:defRPr>
            </a:lvl8pPr>
            <a:lvl9pPr lvl="8" rtl="0" algn="l">
              <a:lnSpc>
                <a:spcPct val="100000"/>
              </a:lnSpc>
              <a:spcBef>
                <a:spcPts val="0"/>
              </a:spcBef>
              <a:spcAft>
                <a:spcPts val="0"/>
              </a:spcAft>
              <a:buSzPts val="1100"/>
              <a:buNone/>
              <a:defRPr b="1" sz="2800">
                <a:solidFill>
                  <a:srgbClr val="212121"/>
                </a:solidFill>
              </a:defRPr>
            </a:lvl9pPr>
          </a:lstStyle>
          <a:p/>
        </p:txBody>
      </p:sp>
      <p:sp>
        <p:nvSpPr>
          <p:cNvPr id="78" name="Google Shape;78;p18"/>
          <p:cNvSpPr txBox="1"/>
          <p:nvPr>
            <p:ph idx="12" type="sldNum"/>
          </p:nvPr>
        </p:nvSpPr>
        <p:spPr>
          <a:xfrm>
            <a:off x="8472458" y="4663216"/>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79" name="Shape 79"/>
        <p:cNvGrpSpPr/>
        <p:nvPr/>
      </p:nvGrpSpPr>
      <p:grpSpPr>
        <a:xfrm>
          <a:off x="0" y="0"/>
          <a:ext cx="0" cy="0"/>
          <a:chOff x="0" y="0"/>
          <a:chExt cx="0" cy="0"/>
        </a:xfrm>
      </p:grpSpPr>
      <p:sp>
        <p:nvSpPr>
          <p:cNvPr id="80" name="Google Shape;80;p19"/>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 name="Google Shape;81;p19"/>
          <p:cNvSpPr txBox="1"/>
          <p:nvPr>
            <p:ph type="ctrTitle"/>
          </p:nvPr>
        </p:nvSpPr>
        <p:spPr>
          <a:xfrm>
            <a:off x="1837575" y="1251525"/>
            <a:ext cx="5445900" cy="26406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Clr>
                <a:srgbClr val="FFFFFF"/>
              </a:buClr>
              <a:buSzPts val="4000"/>
              <a:buNone/>
              <a:defRPr b="1" sz="4000">
                <a:solidFill>
                  <a:srgbClr val="FFFFFF"/>
                </a:solidFill>
              </a:defRPr>
            </a:lvl1pPr>
            <a:lvl2pPr lvl="1" rtl="0" algn="ctr">
              <a:lnSpc>
                <a:spcPct val="100000"/>
              </a:lnSpc>
              <a:spcBef>
                <a:spcPts val="0"/>
              </a:spcBef>
              <a:spcAft>
                <a:spcPts val="0"/>
              </a:spcAft>
              <a:buClr>
                <a:srgbClr val="FFFFFF"/>
              </a:buClr>
              <a:buSzPts val="4000"/>
              <a:buNone/>
              <a:defRPr b="1" sz="4000">
                <a:solidFill>
                  <a:srgbClr val="FFFFFF"/>
                </a:solidFill>
              </a:defRPr>
            </a:lvl2pPr>
            <a:lvl3pPr lvl="2" rtl="0" algn="ctr">
              <a:lnSpc>
                <a:spcPct val="100000"/>
              </a:lnSpc>
              <a:spcBef>
                <a:spcPts val="0"/>
              </a:spcBef>
              <a:spcAft>
                <a:spcPts val="0"/>
              </a:spcAft>
              <a:buClr>
                <a:srgbClr val="FFFFFF"/>
              </a:buClr>
              <a:buSzPts val="4000"/>
              <a:buNone/>
              <a:defRPr b="1" sz="4000">
                <a:solidFill>
                  <a:srgbClr val="FFFFFF"/>
                </a:solidFill>
              </a:defRPr>
            </a:lvl3pPr>
            <a:lvl4pPr lvl="3" rtl="0" algn="ctr">
              <a:lnSpc>
                <a:spcPct val="100000"/>
              </a:lnSpc>
              <a:spcBef>
                <a:spcPts val="0"/>
              </a:spcBef>
              <a:spcAft>
                <a:spcPts val="0"/>
              </a:spcAft>
              <a:buClr>
                <a:srgbClr val="FFFFFF"/>
              </a:buClr>
              <a:buSzPts val="4000"/>
              <a:buNone/>
              <a:defRPr b="1" sz="4000">
                <a:solidFill>
                  <a:srgbClr val="FFFFFF"/>
                </a:solidFill>
              </a:defRPr>
            </a:lvl4pPr>
            <a:lvl5pPr lvl="4" rtl="0" algn="ctr">
              <a:lnSpc>
                <a:spcPct val="100000"/>
              </a:lnSpc>
              <a:spcBef>
                <a:spcPts val="0"/>
              </a:spcBef>
              <a:spcAft>
                <a:spcPts val="0"/>
              </a:spcAft>
              <a:buClr>
                <a:srgbClr val="FFFFFF"/>
              </a:buClr>
              <a:buSzPts val="4000"/>
              <a:buNone/>
              <a:defRPr b="1" sz="4000">
                <a:solidFill>
                  <a:srgbClr val="FFFFFF"/>
                </a:solidFill>
              </a:defRPr>
            </a:lvl5pPr>
            <a:lvl6pPr lvl="5" rtl="0" algn="ctr">
              <a:lnSpc>
                <a:spcPct val="100000"/>
              </a:lnSpc>
              <a:spcBef>
                <a:spcPts val="0"/>
              </a:spcBef>
              <a:spcAft>
                <a:spcPts val="0"/>
              </a:spcAft>
              <a:buClr>
                <a:srgbClr val="FFFFFF"/>
              </a:buClr>
              <a:buSzPts val="4000"/>
              <a:buNone/>
              <a:defRPr b="1" sz="4000">
                <a:solidFill>
                  <a:srgbClr val="FFFFFF"/>
                </a:solidFill>
              </a:defRPr>
            </a:lvl6pPr>
            <a:lvl7pPr lvl="6" rtl="0" algn="ctr">
              <a:lnSpc>
                <a:spcPct val="100000"/>
              </a:lnSpc>
              <a:spcBef>
                <a:spcPts val="0"/>
              </a:spcBef>
              <a:spcAft>
                <a:spcPts val="0"/>
              </a:spcAft>
              <a:buClr>
                <a:srgbClr val="FFFFFF"/>
              </a:buClr>
              <a:buSzPts val="4000"/>
              <a:buNone/>
              <a:defRPr b="1" sz="4000">
                <a:solidFill>
                  <a:srgbClr val="FFFFFF"/>
                </a:solidFill>
              </a:defRPr>
            </a:lvl7pPr>
            <a:lvl8pPr lvl="7" rtl="0" algn="ctr">
              <a:lnSpc>
                <a:spcPct val="100000"/>
              </a:lnSpc>
              <a:spcBef>
                <a:spcPts val="0"/>
              </a:spcBef>
              <a:spcAft>
                <a:spcPts val="0"/>
              </a:spcAft>
              <a:buClr>
                <a:srgbClr val="FFFFFF"/>
              </a:buClr>
              <a:buSzPts val="4000"/>
              <a:buNone/>
              <a:defRPr b="1" sz="4000">
                <a:solidFill>
                  <a:srgbClr val="FFFFFF"/>
                </a:solidFill>
              </a:defRPr>
            </a:lvl8pPr>
            <a:lvl9pPr lvl="8" rtl="0" algn="ctr">
              <a:lnSpc>
                <a:spcPct val="100000"/>
              </a:lnSpc>
              <a:spcBef>
                <a:spcPts val="0"/>
              </a:spcBef>
              <a:spcAft>
                <a:spcPts val="0"/>
              </a:spcAft>
              <a:buClr>
                <a:srgbClr val="FFFFFF"/>
              </a:buClr>
              <a:buSzPts val="4000"/>
              <a:buNone/>
              <a:defRPr b="1" sz="4000">
                <a:solidFill>
                  <a:srgbClr val="FFFFFF"/>
                </a:solidFill>
              </a:defRPr>
            </a:lvl9pPr>
          </a:lstStyle>
          <a:p/>
        </p:txBody>
      </p:sp>
      <p:sp>
        <p:nvSpPr>
          <p:cNvPr id="82" name="Google Shape;82;p19"/>
          <p:cNvSpPr txBox="1"/>
          <p:nvPr>
            <p:ph idx="12" type="sldNum"/>
          </p:nvPr>
        </p:nvSpPr>
        <p:spPr>
          <a:xfrm>
            <a:off x="8472458" y="4663216"/>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20"/>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5" name="Google Shape;85;p20"/>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86" name="Google Shape;8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8" name="Google Shape;8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 name="Shape 89"/>
        <p:cNvGrpSpPr/>
        <p:nvPr/>
      </p:nvGrpSpPr>
      <p:grpSpPr>
        <a:xfrm>
          <a:off x="0" y="0"/>
          <a:ext cx="0" cy="0"/>
          <a:chOff x="0" y="0"/>
          <a:chExt cx="0" cy="0"/>
        </a:xfrm>
      </p:grpSpPr>
      <p:sp>
        <p:nvSpPr>
          <p:cNvPr id="90" name="Google Shape;90;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 name="Google Shape;91;p2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 name="Google Shape;92;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3" name="Google Shape;93;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 name="Google Shape;94;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4">
    <p:bg>
      <p:bgPr>
        <a:solidFill>
          <a:srgbClr val="FFFFFF"/>
        </a:solidFill>
      </p:bgPr>
    </p:bg>
    <p:spTree>
      <p:nvGrpSpPr>
        <p:cNvPr id="95" name="Shape 95"/>
        <p:cNvGrpSpPr/>
        <p:nvPr/>
      </p:nvGrpSpPr>
      <p:grpSpPr>
        <a:xfrm>
          <a:off x="0" y="0"/>
          <a:ext cx="0" cy="0"/>
          <a:chOff x="0" y="0"/>
          <a:chExt cx="0" cy="0"/>
        </a:xfrm>
      </p:grpSpPr>
      <p:sp>
        <p:nvSpPr>
          <p:cNvPr id="96" name="Google Shape;96;p2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 name="Google Shape;97;p22"/>
          <p:cNvSpPr txBox="1"/>
          <p:nvPr>
            <p:ph idx="12" type="sldNum"/>
          </p:nvPr>
        </p:nvSpPr>
        <p:spPr>
          <a:xfrm>
            <a:off x="8472458" y="4663216"/>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5">
    <p:bg>
      <p:bgPr>
        <a:solidFill>
          <a:srgbClr val="FFFFFF"/>
        </a:solidFill>
      </p:bgPr>
    </p:bg>
    <p:spTree>
      <p:nvGrpSpPr>
        <p:cNvPr id="98" name="Shape 98"/>
        <p:cNvGrpSpPr/>
        <p:nvPr/>
      </p:nvGrpSpPr>
      <p:grpSpPr>
        <a:xfrm>
          <a:off x="0" y="0"/>
          <a:ext cx="0" cy="0"/>
          <a:chOff x="0" y="0"/>
          <a:chExt cx="0" cy="0"/>
        </a:xfrm>
      </p:grpSpPr>
      <p:sp>
        <p:nvSpPr>
          <p:cNvPr id="99" name="Google Shape;99;p23"/>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 name="Google Shape;100;p23"/>
          <p:cNvSpPr txBox="1"/>
          <p:nvPr>
            <p:ph type="ctrTitle"/>
          </p:nvPr>
        </p:nvSpPr>
        <p:spPr>
          <a:xfrm>
            <a:off x="1837575" y="1251525"/>
            <a:ext cx="5445900" cy="26406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Clr>
                <a:srgbClr val="FFFFFF"/>
              </a:buClr>
              <a:buSzPts val="4000"/>
              <a:buNone/>
              <a:defRPr b="1" sz="4000">
                <a:solidFill>
                  <a:srgbClr val="FFFFFF"/>
                </a:solidFill>
              </a:defRPr>
            </a:lvl1pPr>
            <a:lvl2pPr lvl="1" rtl="0" algn="ctr">
              <a:lnSpc>
                <a:spcPct val="100000"/>
              </a:lnSpc>
              <a:spcBef>
                <a:spcPts val="0"/>
              </a:spcBef>
              <a:spcAft>
                <a:spcPts val="0"/>
              </a:spcAft>
              <a:buClr>
                <a:srgbClr val="FFFFFF"/>
              </a:buClr>
              <a:buSzPts val="4000"/>
              <a:buNone/>
              <a:defRPr b="1" sz="4000">
                <a:solidFill>
                  <a:srgbClr val="FFFFFF"/>
                </a:solidFill>
              </a:defRPr>
            </a:lvl2pPr>
            <a:lvl3pPr lvl="2" rtl="0" algn="ctr">
              <a:lnSpc>
                <a:spcPct val="100000"/>
              </a:lnSpc>
              <a:spcBef>
                <a:spcPts val="0"/>
              </a:spcBef>
              <a:spcAft>
                <a:spcPts val="0"/>
              </a:spcAft>
              <a:buClr>
                <a:srgbClr val="FFFFFF"/>
              </a:buClr>
              <a:buSzPts val="4000"/>
              <a:buNone/>
              <a:defRPr b="1" sz="4000">
                <a:solidFill>
                  <a:srgbClr val="FFFFFF"/>
                </a:solidFill>
              </a:defRPr>
            </a:lvl3pPr>
            <a:lvl4pPr lvl="3" rtl="0" algn="ctr">
              <a:lnSpc>
                <a:spcPct val="100000"/>
              </a:lnSpc>
              <a:spcBef>
                <a:spcPts val="0"/>
              </a:spcBef>
              <a:spcAft>
                <a:spcPts val="0"/>
              </a:spcAft>
              <a:buClr>
                <a:srgbClr val="FFFFFF"/>
              </a:buClr>
              <a:buSzPts val="4000"/>
              <a:buNone/>
              <a:defRPr b="1" sz="4000">
                <a:solidFill>
                  <a:srgbClr val="FFFFFF"/>
                </a:solidFill>
              </a:defRPr>
            </a:lvl4pPr>
            <a:lvl5pPr lvl="4" rtl="0" algn="ctr">
              <a:lnSpc>
                <a:spcPct val="100000"/>
              </a:lnSpc>
              <a:spcBef>
                <a:spcPts val="0"/>
              </a:spcBef>
              <a:spcAft>
                <a:spcPts val="0"/>
              </a:spcAft>
              <a:buClr>
                <a:srgbClr val="FFFFFF"/>
              </a:buClr>
              <a:buSzPts val="4000"/>
              <a:buNone/>
              <a:defRPr b="1" sz="4000">
                <a:solidFill>
                  <a:srgbClr val="FFFFFF"/>
                </a:solidFill>
              </a:defRPr>
            </a:lvl5pPr>
            <a:lvl6pPr lvl="5" rtl="0" algn="ctr">
              <a:lnSpc>
                <a:spcPct val="100000"/>
              </a:lnSpc>
              <a:spcBef>
                <a:spcPts val="0"/>
              </a:spcBef>
              <a:spcAft>
                <a:spcPts val="0"/>
              </a:spcAft>
              <a:buClr>
                <a:srgbClr val="FFFFFF"/>
              </a:buClr>
              <a:buSzPts val="4000"/>
              <a:buNone/>
              <a:defRPr b="1" sz="4000">
                <a:solidFill>
                  <a:srgbClr val="FFFFFF"/>
                </a:solidFill>
              </a:defRPr>
            </a:lvl6pPr>
            <a:lvl7pPr lvl="6" rtl="0" algn="ctr">
              <a:lnSpc>
                <a:spcPct val="100000"/>
              </a:lnSpc>
              <a:spcBef>
                <a:spcPts val="0"/>
              </a:spcBef>
              <a:spcAft>
                <a:spcPts val="0"/>
              </a:spcAft>
              <a:buClr>
                <a:srgbClr val="FFFFFF"/>
              </a:buClr>
              <a:buSzPts val="4000"/>
              <a:buNone/>
              <a:defRPr b="1" sz="4000">
                <a:solidFill>
                  <a:srgbClr val="FFFFFF"/>
                </a:solidFill>
              </a:defRPr>
            </a:lvl7pPr>
            <a:lvl8pPr lvl="7" rtl="0" algn="ctr">
              <a:lnSpc>
                <a:spcPct val="100000"/>
              </a:lnSpc>
              <a:spcBef>
                <a:spcPts val="0"/>
              </a:spcBef>
              <a:spcAft>
                <a:spcPts val="0"/>
              </a:spcAft>
              <a:buClr>
                <a:srgbClr val="FFFFFF"/>
              </a:buClr>
              <a:buSzPts val="4000"/>
              <a:buNone/>
              <a:defRPr b="1" sz="4000">
                <a:solidFill>
                  <a:srgbClr val="FFFFFF"/>
                </a:solidFill>
              </a:defRPr>
            </a:lvl8pPr>
            <a:lvl9pPr lvl="8" rtl="0" algn="ctr">
              <a:lnSpc>
                <a:spcPct val="100000"/>
              </a:lnSpc>
              <a:spcBef>
                <a:spcPts val="0"/>
              </a:spcBef>
              <a:spcAft>
                <a:spcPts val="0"/>
              </a:spcAft>
              <a:buClr>
                <a:srgbClr val="FFFFFF"/>
              </a:buClr>
              <a:buSzPts val="4000"/>
              <a:buNone/>
              <a:defRPr b="1" sz="4000">
                <a:solidFill>
                  <a:srgbClr val="FFFFFF"/>
                </a:solidFill>
              </a:defRPr>
            </a:lvl9pPr>
          </a:lstStyle>
          <a:p/>
        </p:txBody>
      </p:sp>
      <p:sp>
        <p:nvSpPr>
          <p:cNvPr id="101" name="Google Shape;101;p23"/>
          <p:cNvSpPr txBox="1"/>
          <p:nvPr>
            <p:ph idx="12" type="sldNum"/>
          </p:nvPr>
        </p:nvSpPr>
        <p:spPr>
          <a:xfrm>
            <a:off x="8472458" y="4663216"/>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102" name="Shape 102"/>
        <p:cNvGrpSpPr/>
        <p:nvPr/>
      </p:nvGrpSpPr>
      <p:grpSpPr>
        <a:xfrm>
          <a:off x="0" y="0"/>
          <a:ext cx="0" cy="0"/>
          <a:chOff x="0" y="0"/>
          <a:chExt cx="0" cy="0"/>
        </a:xfrm>
      </p:grpSpPr>
      <p:sp>
        <p:nvSpPr>
          <p:cNvPr id="103" name="Google Shape;103;p2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 name="Google Shape;104;p24"/>
          <p:cNvSpPr/>
          <p:nvPr/>
        </p:nvSpPr>
        <p:spPr>
          <a:xfrm>
            <a:off x="3389100" y="0"/>
            <a:ext cx="575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105" name="Google Shape;105;p24"/>
          <p:cNvCxnSpPr/>
          <p:nvPr/>
        </p:nvCxnSpPr>
        <p:spPr>
          <a:xfrm>
            <a:off x="372950" y="511683"/>
            <a:ext cx="642300" cy="0"/>
          </a:xfrm>
          <a:prstGeom prst="straightConnector1">
            <a:avLst/>
          </a:prstGeom>
          <a:noFill/>
          <a:ln cap="flat" cmpd="sng" w="76200">
            <a:solidFill>
              <a:schemeClr val="accent5"/>
            </a:solidFill>
            <a:prstDash val="solid"/>
            <a:round/>
            <a:headEnd len="sm" w="sm" type="none"/>
            <a:tailEnd len="sm" w="sm" type="none"/>
          </a:ln>
        </p:spPr>
      </p:cxnSp>
      <p:sp>
        <p:nvSpPr>
          <p:cNvPr id="106" name="Google Shape;106;p24"/>
          <p:cNvSpPr txBox="1"/>
          <p:nvPr>
            <p:ph type="title"/>
          </p:nvPr>
        </p:nvSpPr>
        <p:spPr>
          <a:xfrm>
            <a:off x="321825" y="694100"/>
            <a:ext cx="2143800" cy="31494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3300"/>
              <a:buNone/>
              <a:defRPr b="1" sz="2600">
                <a:solidFill>
                  <a:schemeClr val="dk1"/>
                </a:solidFill>
              </a:defRPr>
            </a:lvl1pPr>
            <a:lvl2pPr lvl="1" rtl="0" algn="l">
              <a:lnSpc>
                <a:spcPct val="100000"/>
              </a:lnSpc>
              <a:spcBef>
                <a:spcPts val="0"/>
              </a:spcBef>
              <a:spcAft>
                <a:spcPts val="0"/>
              </a:spcAft>
              <a:buSzPts val="1100"/>
              <a:buNone/>
              <a:defRPr b="1" sz="2600">
                <a:solidFill>
                  <a:schemeClr val="dk1"/>
                </a:solidFill>
              </a:defRPr>
            </a:lvl2pPr>
            <a:lvl3pPr lvl="2" rtl="0" algn="l">
              <a:lnSpc>
                <a:spcPct val="100000"/>
              </a:lnSpc>
              <a:spcBef>
                <a:spcPts val="0"/>
              </a:spcBef>
              <a:spcAft>
                <a:spcPts val="0"/>
              </a:spcAft>
              <a:buSzPts val="1100"/>
              <a:buNone/>
              <a:defRPr b="1" sz="2600">
                <a:solidFill>
                  <a:schemeClr val="dk1"/>
                </a:solidFill>
              </a:defRPr>
            </a:lvl3pPr>
            <a:lvl4pPr lvl="3" rtl="0" algn="l">
              <a:lnSpc>
                <a:spcPct val="100000"/>
              </a:lnSpc>
              <a:spcBef>
                <a:spcPts val="0"/>
              </a:spcBef>
              <a:spcAft>
                <a:spcPts val="0"/>
              </a:spcAft>
              <a:buSzPts val="1100"/>
              <a:buNone/>
              <a:defRPr b="1" sz="2600">
                <a:solidFill>
                  <a:schemeClr val="dk1"/>
                </a:solidFill>
              </a:defRPr>
            </a:lvl4pPr>
            <a:lvl5pPr lvl="4" rtl="0" algn="l">
              <a:lnSpc>
                <a:spcPct val="100000"/>
              </a:lnSpc>
              <a:spcBef>
                <a:spcPts val="0"/>
              </a:spcBef>
              <a:spcAft>
                <a:spcPts val="0"/>
              </a:spcAft>
              <a:buSzPts val="1100"/>
              <a:buNone/>
              <a:defRPr b="1" sz="2600">
                <a:solidFill>
                  <a:schemeClr val="dk1"/>
                </a:solidFill>
              </a:defRPr>
            </a:lvl5pPr>
            <a:lvl6pPr lvl="5" rtl="0" algn="l">
              <a:lnSpc>
                <a:spcPct val="100000"/>
              </a:lnSpc>
              <a:spcBef>
                <a:spcPts val="0"/>
              </a:spcBef>
              <a:spcAft>
                <a:spcPts val="0"/>
              </a:spcAft>
              <a:buSzPts val="1100"/>
              <a:buNone/>
              <a:defRPr b="1" sz="2600">
                <a:solidFill>
                  <a:schemeClr val="dk1"/>
                </a:solidFill>
              </a:defRPr>
            </a:lvl6pPr>
            <a:lvl7pPr lvl="6" rtl="0" algn="l">
              <a:lnSpc>
                <a:spcPct val="100000"/>
              </a:lnSpc>
              <a:spcBef>
                <a:spcPts val="0"/>
              </a:spcBef>
              <a:spcAft>
                <a:spcPts val="0"/>
              </a:spcAft>
              <a:buSzPts val="1100"/>
              <a:buNone/>
              <a:defRPr b="1" sz="2600">
                <a:solidFill>
                  <a:schemeClr val="dk1"/>
                </a:solidFill>
              </a:defRPr>
            </a:lvl7pPr>
            <a:lvl8pPr lvl="7" rtl="0" algn="l">
              <a:lnSpc>
                <a:spcPct val="100000"/>
              </a:lnSpc>
              <a:spcBef>
                <a:spcPts val="0"/>
              </a:spcBef>
              <a:spcAft>
                <a:spcPts val="0"/>
              </a:spcAft>
              <a:buSzPts val="1100"/>
              <a:buNone/>
              <a:defRPr b="1" sz="2600">
                <a:solidFill>
                  <a:schemeClr val="dk1"/>
                </a:solidFill>
              </a:defRPr>
            </a:lvl8pPr>
            <a:lvl9pPr lvl="8" rtl="0" algn="l">
              <a:lnSpc>
                <a:spcPct val="100000"/>
              </a:lnSpc>
              <a:spcBef>
                <a:spcPts val="0"/>
              </a:spcBef>
              <a:spcAft>
                <a:spcPts val="0"/>
              </a:spcAft>
              <a:buSzPts val="1100"/>
              <a:buNone/>
              <a:defRPr b="1" sz="2600">
                <a:solidFill>
                  <a:schemeClr val="dk1"/>
                </a:solidFill>
              </a:defRPr>
            </a:lvl9pPr>
          </a:lstStyle>
          <a:p/>
        </p:txBody>
      </p:sp>
      <p:sp>
        <p:nvSpPr>
          <p:cNvPr id="107" name="Google Shape;107;p24"/>
          <p:cNvSpPr txBox="1"/>
          <p:nvPr>
            <p:ph idx="12" type="sldNum"/>
          </p:nvPr>
        </p:nvSpPr>
        <p:spPr>
          <a:xfrm>
            <a:off x="8472458" y="4663216"/>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0" name="Google Shape;110;p2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1" name="Google Shape;111;p2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2" name="Google Shape;112;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3" name="Google Shape;113;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4" name="Google Shape;114;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2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26"/>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18" name="Google Shape;118;p26"/>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9" name="Google Shape;119;p2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20" name="Google Shape;120;p26"/>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 name="Google Shape;121;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2" name="Google Shape;122;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 name="Google Shape;123;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6" name="Google Shape;126;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7" name="Google Shape;127;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8" name="Google Shape;128;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1" name="Google Shape;131;p2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32" name="Google Shape;132;p2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33" name="Google Shape;133;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4" name="Google Shape;134;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5" name="Google Shape;135;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8" name="Google Shape;138;p29"/>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39" name="Google Shape;139;p2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40" name="Google Shape;140;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1" name="Google Shape;141;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2" name="Google Shape;142;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5" name="Google Shape;145;p30"/>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 name="Google Shape;146;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7" name="Google Shape;147;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8" name="Google Shape;148;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31"/>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1" name="Google Shape;151;p31"/>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2" name="Google Shape;152;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3" name="Google Shape;153;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4" name="Google Shape;154;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AUTOLAYOUT_22">
    <p:spTree>
      <p:nvGrpSpPr>
        <p:cNvPr id="155" name="Shape 155"/>
        <p:cNvGrpSpPr/>
        <p:nvPr/>
      </p:nvGrpSpPr>
      <p:grpSpPr>
        <a:xfrm>
          <a:off x="0" y="0"/>
          <a:ext cx="0" cy="0"/>
          <a:chOff x="0" y="0"/>
          <a:chExt cx="0" cy="0"/>
        </a:xfrm>
      </p:grpSpPr>
      <p:sp>
        <p:nvSpPr>
          <p:cNvPr id="156" name="Google Shape;156;p32"/>
          <p:cNvSpPr/>
          <p:nvPr/>
        </p:nvSpPr>
        <p:spPr>
          <a:xfrm>
            <a:off x="0" y="0"/>
            <a:ext cx="9144000" cy="5143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2"/>
          <p:cNvSpPr/>
          <p:nvPr/>
        </p:nvSpPr>
        <p:spPr>
          <a:xfrm>
            <a:off x="25" y="0"/>
            <a:ext cx="9143982" cy="3277800"/>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2"/>
          <p:cNvSpPr txBox="1"/>
          <p:nvPr>
            <p:ph type="ctrTitle"/>
          </p:nvPr>
        </p:nvSpPr>
        <p:spPr>
          <a:xfrm>
            <a:off x="311700" y="3537800"/>
            <a:ext cx="8097600" cy="10059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159" name="Google Shape;159;p32"/>
          <p:cNvSpPr txBox="1"/>
          <p:nvPr>
            <p:ph idx="12" type="sldNum"/>
          </p:nvPr>
        </p:nvSpPr>
        <p:spPr>
          <a:xfrm>
            <a:off x="8472458" y="4663217"/>
            <a:ext cx="548700" cy="393600"/>
          </a:xfrm>
          <a:prstGeom prst="rect">
            <a:avLst/>
          </a:prstGeom>
          <a:noFill/>
        </p:spPr>
        <p:txBody>
          <a:bodyPr anchorCtr="0" anchor="ctr" bIns="34275" lIns="68575" spcFirstLastPara="1" rIns="68575" wrap="square" tIns="3427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14">
    <p:bg>
      <p:bgPr>
        <a:solidFill>
          <a:srgbClr val="FFFFFF"/>
        </a:solidFill>
      </p:bgPr>
    </p:bg>
    <p:spTree>
      <p:nvGrpSpPr>
        <p:cNvPr id="160" name="Shape 160"/>
        <p:cNvGrpSpPr/>
        <p:nvPr/>
      </p:nvGrpSpPr>
      <p:grpSpPr>
        <a:xfrm>
          <a:off x="0" y="0"/>
          <a:ext cx="0" cy="0"/>
          <a:chOff x="0" y="0"/>
          <a:chExt cx="0" cy="0"/>
        </a:xfrm>
      </p:grpSpPr>
      <p:sp>
        <p:nvSpPr>
          <p:cNvPr id="161" name="Google Shape;161;p3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3"/>
          <p:cNvSpPr txBox="1"/>
          <p:nvPr>
            <p:ph idx="12" type="sldNum"/>
          </p:nvPr>
        </p:nvSpPr>
        <p:spPr>
          <a:xfrm>
            <a:off x="8472458" y="4663217"/>
            <a:ext cx="548700" cy="393600"/>
          </a:xfrm>
          <a:prstGeom prst="rect">
            <a:avLst/>
          </a:prstGeom>
          <a:noFill/>
        </p:spPr>
        <p:txBody>
          <a:bodyPr anchorCtr="0" anchor="ctr" bIns="34275" lIns="68575" spcFirstLastPara="1" rIns="68575" wrap="square" tIns="3427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theme" Target="../theme/theme1.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2" name="Google Shape;62;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3" name="Google Shape;63;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4" name="Google Shape;64;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www.amazon.com/Algorithms-Every-Programmer-Should-Know/dp/1789801214" TargetMode="Externa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stackshare.io/stacks"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hyperlink" Target="https://github.com/buraksenyurt"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hyperlink" Target="https://projectlovelace.net/problems/ada-lovelaces-note-g/" TargetMode="External"/><Relationship Id="rId6" Type="http://schemas.openxmlformats.org/officeDocument/2006/relationships/image" Target="../media/image15.png"/><Relationship Id="rId7"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hyperlink" Target="https://www.buraksenyur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freekong.org/"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8.jpg"/><Relationship Id="rId5"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4"/>
          <p:cNvPicPr preferRelativeResize="0"/>
          <p:nvPr/>
        </p:nvPicPr>
        <p:blipFill rotWithShape="1">
          <a:blip r:embed="rId3">
            <a:alphaModFix amt="65000"/>
          </a:blip>
          <a:srcRect b="7862" l="0" r="0" t="7862"/>
          <a:stretch/>
        </p:blipFill>
        <p:spPr>
          <a:xfrm>
            <a:off x="0" y="0"/>
            <a:ext cx="9144003" cy="5143502"/>
          </a:xfrm>
          <a:prstGeom prst="rect">
            <a:avLst/>
          </a:prstGeom>
          <a:noFill/>
          <a:ln>
            <a:noFill/>
          </a:ln>
        </p:spPr>
      </p:pic>
      <p:sp>
        <p:nvSpPr>
          <p:cNvPr id="169" name="Google Shape;169;p34"/>
          <p:cNvSpPr txBox="1"/>
          <p:nvPr>
            <p:ph type="ctrTitle"/>
          </p:nvPr>
        </p:nvSpPr>
        <p:spPr>
          <a:xfrm>
            <a:off x="339800" y="2125775"/>
            <a:ext cx="8453100" cy="1578300"/>
          </a:xfrm>
          <a:prstGeom prst="rect">
            <a:avLst/>
          </a:prstGeom>
        </p:spPr>
        <p:txBody>
          <a:bodyPr anchorCtr="0" anchor="b" bIns="34275" lIns="68575" spcFirstLastPara="1" rIns="68575" wrap="square" tIns="34275">
            <a:normAutofit fontScale="90000"/>
          </a:bodyPr>
          <a:lstStyle/>
          <a:p>
            <a:pPr indent="0" lvl="0" marL="0" rtl="0" algn="r">
              <a:spcBef>
                <a:spcPts val="0"/>
              </a:spcBef>
              <a:spcAft>
                <a:spcPts val="0"/>
              </a:spcAft>
              <a:buNone/>
            </a:pPr>
            <a:r>
              <a:rPr lang="en-GB" sz="6000">
                <a:latin typeface="Roboto Mono"/>
                <a:ea typeface="Roboto Mono"/>
                <a:cs typeface="Roboto Mono"/>
                <a:sym typeface="Roboto Mono"/>
              </a:rPr>
              <a:t>Yeni Nesil </a:t>
            </a:r>
            <a:r>
              <a:rPr lang="en-GB" sz="6000">
                <a:latin typeface="Roboto Mono"/>
                <a:ea typeface="Roboto Mono"/>
                <a:cs typeface="Roboto Mono"/>
                <a:sym typeface="Roboto Mono"/>
              </a:rPr>
              <a:t>Yazılımcı </a:t>
            </a:r>
            <a:endParaRPr sz="6000">
              <a:latin typeface="Roboto Mono"/>
              <a:ea typeface="Roboto Mono"/>
              <a:cs typeface="Roboto Mono"/>
              <a:sym typeface="Roboto Mono"/>
            </a:endParaRPr>
          </a:p>
        </p:txBody>
      </p:sp>
      <p:sp>
        <p:nvSpPr>
          <p:cNvPr id="170" name="Google Shape;170;p34"/>
          <p:cNvSpPr txBox="1"/>
          <p:nvPr>
            <p:ph idx="1" type="subTitle"/>
          </p:nvPr>
        </p:nvSpPr>
        <p:spPr>
          <a:xfrm>
            <a:off x="339919" y="3856800"/>
            <a:ext cx="8453100" cy="1048200"/>
          </a:xfrm>
          <a:prstGeom prst="rect">
            <a:avLst/>
          </a:prstGeom>
        </p:spPr>
        <p:txBody>
          <a:bodyPr anchorCtr="0" anchor="t" bIns="34275" lIns="68575" spcFirstLastPara="1" rIns="68575" wrap="square" tIns="34275">
            <a:noAutofit/>
          </a:bodyPr>
          <a:lstStyle/>
          <a:p>
            <a:pPr indent="0" lvl="0" marL="0" rtl="0" algn="r">
              <a:lnSpc>
                <a:spcPct val="80000"/>
              </a:lnSpc>
              <a:spcBef>
                <a:spcPts val="0"/>
              </a:spcBef>
              <a:spcAft>
                <a:spcPts val="0"/>
              </a:spcAft>
              <a:buSzPts val="300"/>
              <a:buNone/>
            </a:pPr>
            <a:r>
              <a:rPr lang="en-GB" sz="1700">
                <a:latin typeface="Roboto Mono"/>
                <a:ea typeface="Roboto Mono"/>
                <a:cs typeface="Roboto Mono"/>
                <a:sym typeface="Roboto Mono"/>
              </a:rPr>
              <a:t>Burak Selim Şenyurt</a:t>
            </a:r>
            <a:endParaRPr sz="1700">
              <a:latin typeface="Roboto Mono"/>
              <a:ea typeface="Roboto Mono"/>
              <a:cs typeface="Roboto Mono"/>
              <a:sym typeface="Roboto Mono"/>
            </a:endParaRPr>
          </a:p>
          <a:p>
            <a:pPr indent="0" lvl="0" marL="0" rtl="0" algn="r">
              <a:lnSpc>
                <a:spcPct val="80000"/>
              </a:lnSpc>
              <a:spcBef>
                <a:spcPts val="0"/>
              </a:spcBef>
              <a:spcAft>
                <a:spcPts val="0"/>
              </a:spcAft>
              <a:buSzPts val="300"/>
              <a:buNone/>
            </a:pPr>
            <a:r>
              <a:rPr lang="en-GB" sz="1700">
                <a:latin typeface="Roboto Mono"/>
                <a:ea typeface="Roboto Mono"/>
                <a:cs typeface="Roboto Mono"/>
                <a:sym typeface="Roboto Mono"/>
              </a:rPr>
              <a:t>Senior Software Engineer</a:t>
            </a:r>
            <a:endParaRPr sz="1700">
              <a:latin typeface="Roboto Mono"/>
              <a:ea typeface="Roboto Mono"/>
              <a:cs typeface="Roboto Mono"/>
              <a:sym typeface="Roboto Mono"/>
            </a:endParaRPr>
          </a:p>
          <a:p>
            <a:pPr indent="0" lvl="0" marL="0" rtl="0" algn="r">
              <a:lnSpc>
                <a:spcPct val="80000"/>
              </a:lnSpc>
              <a:spcBef>
                <a:spcPts val="0"/>
              </a:spcBef>
              <a:spcAft>
                <a:spcPts val="0"/>
              </a:spcAft>
              <a:buSzPts val="300"/>
              <a:buNone/>
            </a:pPr>
            <a:r>
              <a:rPr lang="en-GB" sz="1700">
                <a:latin typeface="Roboto Mono"/>
                <a:ea typeface="Roboto Mono"/>
                <a:cs typeface="Roboto Mono"/>
                <a:sym typeface="Roboto Mono"/>
              </a:rPr>
              <a:t>Doğuş Teknoloji</a:t>
            </a:r>
            <a:endParaRPr sz="1700">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idx="4294967295" type="body"/>
          </p:nvPr>
        </p:nvSpPr>
        <p:spPr>
          <a:xfrm>
            <a:off x="452350" y="889601"/>
            <a:ext cx="5474700" cy="2774400"/>
          </a:xfrm>
          <a:prstGeom prst="rect">
            <a:avLst/>
          </a:prstGeom>
        </p:spPr>
        <p:txBody>
          <a:bodyPr anchorCtr="0" anchor="t" bIns="91425" lIns="91425" spcFirstLastPara="1" rIns="91425" wrap="square" tIns="91425">
            <a:noAutofit/>
          </a:bodyPr>
          <a:lstStyle/>
          <a:p>
            <a:pPr indent="-361950" lvl="0" marL="457200" rtl="0" algn="l">
              <a:lnSpc>
                <a:spcPct val="95000"/>
              </a:lnSpc>
              <a:spcBef>
                <a:spcPts val="0"/>
              </a:spcBef>
              <a:spcAft>
                <a:spcPts val="0"/>
              </a:spcAft>
              <a:buSzPts val="2100"/>
              <a:buFont typeface="Roboto Mono"/>
              <a:buChar char="●"/>
            </a:pPr>
            <a:r>
              <a:rPr lang="en-GB" sz="2100">
                <a:latin typeface="Roboto Mono"/>
                <a:ea typeface="Roboto Mono"/>
                <a:cs typeface="Roboto Mono"/>
                <a:sym typeface="Roboto Mono"/>
              </a:rPr>
              <a:t>Paradigmalar</a:t>
            </a:r>
            <a:endParaRPr sz="2100">
              <a:latin typeface="Roboto Mono"/>
              <a:ea typeface="Roboto Mono"/>
              <a:cs typeface="Roboto Mono"/>
              <a:sym typeface="Roboto Mono"/>
            </a:endParaRPr>
          </a:p>
          <a:p>
            <a:pPr indent="-361950" lvl="0" marL="457200" rtl="0" algn="l">
              <a:lnSpc>
                <a:spcPct val="95000"/>
              </a:lnSpc>
              <a:spcBef>
                <a:spcPts val="0"/>
              </a:spcBef>
              <a:spcAft>
                <a:spcPts val="0"/>
              </a:spcAft>
              <a:buSzPts val="2100"/>
              <a:buFont typeface="Roboto Mono"/>
              <a:buChar char="●"/>
            </a:pPr>
            <a:r>
              <a:rPr lang="en-GB" sz="2100">
                <a:latin typeface="Roboto Mono"/>
                <a:ea typeface="Roboto Mono"/>
                <a:cs typeface="Roboto Mono"/>
                <a:sym typeface="Roboto Mono"/>
              </a:rPr>
              <a:t>OOP</a:t>
            </a:r>
            <a:endParaRPr sz="2100">
              <a:latin typeface="Roboto Mono"/>
              <a:ea typeface="Roboto Mono"/>
              <a:cs typeface="Roboto Mono"/>
              <a:sym typeface="Roboto Mono"/>
            </a:endParaRPr>
          </a:p>
          <a:p>
            <a:pPr indent="-361950" lvl="0" marL="457200" rtl="0" algn="l">
              <a:lnSpc>
                <a:spcPct val="95000"/>
              </a:lnSpc>
              <a:spcBef>
                <a:spcPts val="0"/>
              </a:spcBef>
              <a:spcAft>
                <a:spcPts val="0"/>
              </a:spcAft>
              <a:buSzPts val="2100"/>
              <a:buFont typeface="Roboto Mono"/>
              <a:buChar char="●"/>
            </a:pPr>
            <a:r>
              <a:rPr lang="en-GB" sz="2100">
                <a:latin typeface="Roboto Mono"/>
                <a:ea typeface="Roboto Mono"/>
                <a:cs typeface="Roboto Mono"/>
                <a:sym typeface="Roboto Mono"/>
              </a:rPr>
              <a:t>SOLID İlkeleri</a:t>
            </a:r>
            <a:endParaRPr sz="2100">
              <a:latin typeface="Roboto Mono"/>
              <a:ea typeface="Roboto Mono"/>
              <a:cs typeface="Roboto Mono"/>
              <a:sym typeface="Roboto Mono"/>
            </a:endParaRPr>
          </a:p>
          <a:p>
            <a:pPr indent="-361950" lvl="0" marL="457200" rtl="0" algn="l">
              <a:lnSpc>
                <a:spcPct val="95000"/>
              </a:lnSpc>
              <a:spcBef>
                <a:spcPts val="0"/>
              </a:spcBef>
              <a:spcAft>
                <a:spcPts val="0"/>
              </a:spcAft>
              <a:buSzPts val="2100"/>
              <a:buFont typeface="Roboto Mono"/>
              <a:buChar char="●"/>
            </a:pPr>
            <a:r>
              <a:rPr lang="en-GB" sz="2100">
                <a:latin typeface="Roboto Mono"/>
                <a:ea typeface="Roboto Mono"/>
                <a:cs typeface="Roboto Mono"/>
                <a:sym typeface="Roboto Mono"/>
              </a:rPr>
              <a:t>Tasarım Kalıpları</a:t>
            </a:r>
            <a:endParaRPr sz="2100">
              <a:latin typeface="Roboto Mono"/>
              <a:ea typeface="Roboto Mono"/>
              <a:cs typeface="Roboto Mono"/>
              <a:sym typeface="Roboto Mono"/>
            </a:endParaRPr>
          </a:p>
          <a:p>
            <a:pPr indent="-361950" lvl="0" marL="457200" rtl="0" algn="l">
              <a:lnSpc>
                <a:spcPct val="95000"/>
              </a:lnSpc>
              <a:spcBef>
                <a:spcPts val="0"/>
              </a:spcBef>
              <a:spcAft>
                <a:spcPts val="0"/>
              </a:spcAft>
              <a:buSzPts val="2100"/>
              <a:buFont typeface="Roboto Mono"/>
              <a:buChar char="●"/>
            </a:pPr>
            <a:r>
              <a:rPr lang="en-GB" sz="2100">
                <a:latin typeface="Roboto Mono"/>
                <a:ea typeface="Roboto Mono"/>
                <a:cs typeface="Roboto Mono"/>
                <a:sym typeface="Roboto Mono"/>
              </a:rPr>
              <a:t>Yazılım Mimarileri</a:t>
            </a:r>
            <a:endParaRPr sz="2100">
              <a:latin typeface="Roboto Mono"/>
              <a:ea typeface="Roboto Mono"/>
              <a:cs typeface="Roboto Mono"/>
              <a:sym typeface="Roboto Mono"/>
            </a:endParaRPr>
          </a:p>
          <a:p>
            <a:pPr indent="-361950" lvl="0" marL="457200" rtl="0" algn="l">
              <a:lnSpc>
                <a:spcPct val="95000"/>
              </a:lnSpc>
              <a:spcBef>
                <a:spcPts val="0"/>
              </a:spcBef>
              <a:spcAft>
                <a:spcPts val="0"/>
              </a:spcAft>
              <a:buSzPts val="2100"/>
              <a:buFont typeface="Roboto Mono"/>
              <a:buChar char="●"/>
            </a:pPr>
            <a:r>
              <a:rPr lang="en-GB" sz="2100">
                <a:latin typeface="Roboto Mono"/>
                <a:ea typeface="Roboto Mono"/>
                <a:cs typeface="Roboto Mono"/>
                <a:sym typeface="Roboto Mono"/>
              </a:rPr>
              <a:t>Oyun Motorları</a:t>
            </a:r>
            <a:endParaRPr sz="2100">
              <a:latin typeface="Roboto Mono"/>
              <a:ea typeface="Roboto Mono"/>
              <a:cs typeface="Roboto Mono"/>
              <a:sym typeface="Roboto Mono"/>
            </a:endParaRPr>
          </a:p>
          <a:p>
            <a:pPr indent="-361950" lvl="0" marL="457200" rtl="0" algn="l">
              <a:lnSpc>
                <a:spcPct val="95000"/>
              </a:lnSpc>
              <a:spcBef>
                <a:spcPts val="0"/>
              </a:spcBef>
              <a:spcAft>
                <a:spcPts val="0"/>
              </a:spcAft>
              <a:buSzPts val="2100"/>
              <a:buFont typeface="Roboto Mono"/>
              <a:buChar char="●"/>
            </a:pPr>
            <a:r>
              <a:rPr lang="en-GB" sz="2100">
                <a:latin typeface="Roboto Mono"/>
                <a:ea typeface="Roboto Mono"/>
                <a:cs typeface="Roboto Mono"/>
                <a:sym typeface="Roboto Mono"/>
              </a:rPr>
              <a:t>Bellek Çalışma Prensipleri</a:t>
            </a:r>
            <a:endParaRPr sz="2100">
              <a:latin typeface="Roboto Mono"/>
              <a:ea typeface="Roboto Mono"/>
              <a:cs typeface="Roboto Mono"/>
              <a:sym typeface="Roboto Mono"/>
            </a:endParaRPr>
          </a:p>
          <a:p>
            <a:pPr indent="-361950" lvl="0" marL="457200" rtl="0" algn="l">
              <a:lnSpc>
                <a:spcPct val="95000"/>
              </a:lnSpc>
              <a:spcBef>
                <a:spcPts val="0"/>
              </a:spcBef>
              <a:spcAft>
                <a:spcPts val="0"/>
              </a:spcAft>
              <a:buSzPts val="2100"/>
              <a:buFont typeface="Roboto Mono"/>
              <a:buChar char="●"/>
            </a:pPr>
            <a:r>
              <a:rPr lang="en-GB" sz="2100">
                <a:latin typeface="Roboto Mono"/>
                <a:ea typeface="Roboto Mono"/>
                <a:cs typeface="Roboto Mono"/>
                <a:sym typeface="Roboto Mono"/>
              </a:rPr>
              <a:t>Kernel Çalışma İlkeleri</a:t>
            </a:r>
            <a:endParaRPr sz="2100">
              <a:latin typeface="Roboto Mono"/>
              <a:ea typeface="Roboto Mono"/>
              <a:cs typeface="Roboto Mono"/>
              <a:sym typeface="Roboto Mono"/>
            </a:endParaRPr>
          </a:p>
          <a:p>
            <a:pPr indent="-361950" lvl="0" marL="457200" rtl="0" algn="l">
              <a:lnSpc>
                <a:spcPct val="95000"/>
              </a:lnSpc>
              <a:spcBef>
                <a:spcPts val="0"/>
              </a:spcBef>
              <a:spcAft>
                <a:spcPts val="0"/>
              </a:spcAft>
              <a:buSzPts val="2100"/>
              <a:buFont typeface="Roboto Mono"/>
              <a:buChar char="●"/>
            </a:pPr>
            <a:r>
              <a:rPr lang="en-GB" sz="2100">
                <a:latin typeface="Roboto Mono"/>
                <a:ea typeface="Roboto Mono"/>
                <a:cs typeface="Roboto Mono"/>
                <a:sym typeface="Roboto Mono"/>
              </a:rPr>
              <a:t>Veri Yapıları ve Algoritmalar</a:t>
            </a:r>
            <a:endParaRPr sz="2100">
              <a:latin typeface="Roboto Mono"/>
              <a:ea typeface="Roboto Mono"/>
              <a:cs typeface="Roboto Mono"/>
              <a:sym typeface="Roboto Mono"/>
            </a:endParaRPr>
          </a:p>
        </p:txBody>
      </p:sp>
      <p:pic>
        <p:nvPicPr>
          <p:cNvPr id="254" name="Google Shape;254;p43">
            <a:hlinkClick r:id="rId3"/>
          </p:cNvPr>
          <p:cNvPicPr preferRelativeResize="0"/>
          <p:nvPr/>
        </p:nvPicPr>
        <p:blipFill>
          <a:blip r:embed="rId4">
            <a:alphaModFix/>
          </a:blip>
          <a:stretch>
            <a:fillRect/>
          </a:stretch>
        </p:blipFill>
        <p:spPr>
          <a:xfrm>
            <a:off x="6175725" y="889600"/>
            <a:ext cx="2252800" cy="2774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4">
            <a:hlinkClick r:id="rId3"/>
          </p:cNvPr>
          <p:cNvPicPr preferRelativeResize="0"/>
          <p:nvPr/>
        </p:nvPicPr>
        <p:blipFill>
          <a:blip r:embed="rId4">
            <a:alphaModFix/>
          </a:blip>
          <a:stretch>
            <a:fillRect/>
          </a:stretch>
        </p:blipFill>
        <p:spPr>
          <a:xfrm>
            <a:off x="2255952" y="609625"/>
            <a:ext cx="4632100" cy="39242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5">
            <a:hlinkClick r:id="rId3"/>
          </p:cNvPr>
          <p:cNvPicPr preferRelativeResize="0"/>
          <p:nvPr/>
        </p:nvPicPr>
        <p:blipFill rotWithShape="1">
          <a:blip r:embed="rId4">
            <a:alphaModFix/>
          </a:blip>
          <a:srcRect b="26694" l="0" r="0" t="26694"/>
          <a:stretch/>
        </p:blipFill>
        <p:spPr>
          <a:xfrm>
            <a:off x="25" y="11280"/>
            <a:ext cx="9143982" cy="3201930"/>
          </a:xfrm>
          <a:prstGeom prst="flowChartDocument">
            <a:avLst/>
          </a:prstGeom>
          <a:noFill/>
          <a:ln>
            <a:noFill/>
          </a:ln>
        </p:spPr>
      </p:pic>
      <p:sp>
        <p:nvSpPr>
          <p:cNvPr id="266" name="Google Shape;266;p45"/>
          <p:cNvSpPr txBox="1"/>
          <p:nvPr>
            <p:ph type="ctrTitle"/>
          </p:nvPr>
        </p:nvSpPr>
        <p:spPr>
          <a:xfrm>
            <a:off x="311700" y="3537800"/>
            <a:ext cx="8097600" cy="10059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latin typeface="Roboto Mono"/>
                <a:ea typeface="Roboto Mono"/>
                <a:cs typeface="Roboto Mono"/>
                <a:sym typeface="Roboto Mono"/>
              </a:rPr>
              <a:t>git’in :)</a:t>
            </a:r>
            <a:endParaRPr>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p:nvPr/>
        </p:nvSpPr>
        <p:spPr>
          <a:xfrm>
            <a:off x="2209125" y="316600"/>
            <a:ext cx="1229100" cy="568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Charles Babbage</a:t>
            </a:r>
            <a:endParaRPr>
              <a:latin typeface="Roboto Mono"/>
              <a:ea typeface="Roboto Mono"/>
              <a:cs typeface="Roboto Mono"/>
              <a:sym typeface="Roboto Mono"/>
            </a:endParaRPr>
          </a:p>
        </p:txBody>
      </p:sp>
      <p:sp>
        <p:nvSpPr>
          <p:cNvPr id="272" name="Google Shape;272;p46"/>
          <p:cNvSpPr/>
          <p:nvPr/>
        </p:nvSpPr>
        <p:spPr>
          <a:xfrm>
            <a:off x="5561650" y="609375"/>
            <a:ext cx="1229100" cy="568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Fark Makinesi</a:t>
            </a:r>
            <a:endParaRPr>
              <a:latin typeface="Roboto Mono"/>
              <a:ea typeface="Roboto Mono"/>
              <a:cs typeface="Roboto Mono"/>
              <a:sym typeface="Roboto Mono"/>
            </a:endParaRPr>
          </a:p>
        </p:txBody>
      </p:sp>
      <p:pic>
        <p:nvPicPr>
          <p:cNvPr id="273" name="Google Shape;273;p46"/>
          <p:cNvPicPr preferRelativeResize="0"/>
          <p:nvPr/>
        </p:nvPicPr>
        <p:blipFill>
          <a:blip r:embed="rId3">
            <a:alphaModFix/>
          </a:blip>
          <a:stretch>
            <a:fillRect/>
          </a:stretch>
        </p:blipFill>
        <p:spPr>
          <a:xfrm>
            <a:off x="7284738" y="0"/>
            <a:ext cx="1616400" cy="472925"/>
          </a:xfrm>
          <a:prstGeom prst="rect">
            <a:avLst/>
          </a:prstGeom>
          <a:noFill/>
          <a:ln>
            <a:noFill/>
          </a:ln>
        </p:spPr>
      </p:pic>
      <p:sp>
        <p:nvSpPr>
          <p:cNvPr id="274" name="Google Shape;274;p46"/>
          <p:cNvSpPr/>
          <p:nvPr/>
        </p:nvSpPr>
        <p:spPr>
          <a:xfrm>
            <a:off x="5561650" y="1584625"/>
            <a:ext cx="1229100" cy="568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Analitik Motor</a:t>
            </a:r>
            <a:endParaRPr>
              <a:latin typeface="Roboto Mono"/>
              <a:ea typeface="Roboto Mono"/>
              <a:cs typeface="Roboto Mono"/>
              <a:sym typeface="Roboto Mono"/>
            </a:endParaRPr>
          </a:p>
        </p:txBody>
      </p:sp>
      <p:pic>
        <p:nvPicPr>
          <p:cNvPr id="275" name="Google Shape;275;p46"/>
          <p:cNvPicPr preferRelativeResize="0"/>
          <p:nvPr/>
        </p:nvPicPr>
        <p:blipFill>
          <a:blip r:embed="rId4">
            <a:alphaModFix/>
          </a:blip>
          <a:stretch>
            <a:fillRect/>
          </a:stretch>
        </p:blipFill>
        <p:spPr>
          <a:xfrm>
            <a:off x="7173655" y="440981"/>
            <a:ext cx="1838574" cy="2041382"/>
          </a:xfrm>
          <a:prstGeom prst="rect">
            <a:avLst/>
          </a:prstGeom>
          <a:noFill/>
          <a:ln>
            <a:noFill/>
          </a:ln>
        </p:spPr>
      </p:pic>
      <p:sp>
        <p:nvSpPr>
          <p:cNvPr id="276" name="Google Shape;276;p46"/>
          <p:cNvSpPr/>
          <p:nvPr/>
        </p:nvSpPr>
        <p:spPr>
          <a:xfrm>
            <a:off x="3244825" y="1584625"/>
            <a:ext cx="1229100" cy="56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Luigi Menabrea</a:t>
            </a:r>
            <a:endParaRPr>
              <a:latin typeface="Roboto Mono"/>
              <a:ea typeface="Roboto Mono"/>
              <a:cs typeface="Roboto Mono"/>
              <a:sym typeface="Roboto Mono"/>
            </a:endParaRPr>
          </a:p>
        </p:txBody>
      </p:sp>
      <p:sp>
        <p:nvSpPr>
          <p:cNvPr id="277" name="Google Shape;277;p46"/>
          <p:cNvSpPr/>
          <p:nvPr/>
        </p:nvSpPr>
        <p:spPr>
          <a:xfrm>
            <a:off x="3244825" y="2534413"/>
            <a:ext cx="1229100" cy="56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1842</a:t>
            </a:r>
            <a:endParaRPr>
              <a:latin typeface="Roboto Mono"/>
              <a:ea typeface="Roboto Mono"/>
              <a:cs typeface="Roboto Mono"/>
              <a:sym typeface="Roboto Mono"/>
            </a:endParaRPr>
          </a:p>
        </p:txBody>
      </p:sp>
      <p:sp>
        <p:nvSpPr>
          <p:cNvPr id="278" name="Google Shape;278;p46"/>
          <p:cNvSpPr/>
          <p:nvPr/>
        </p:nvSpPr>
        <p:spPr>
          <a:xfrm>
            <a:off x="701875" y="1300600"/>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Ada Lovelace</a:t>
            </a:r>
            <a:endParaRPr>
              <a:latin typeface="Roboto Mono"/>
              <a:ea typeface="Roboto Mono"/>
              <a:cs typeface="Roboto Mono"/>
              <a:sym typeface="Roboto Mono"/>
            </a:endParaRPr>
          </a:p>
        </p:txBody>
      </p:sp>
      <p:sp>
        <p:nvSpPr>
          <p:cNvPr id="279" name="Google Shape;279;p46"/>
          <p:cNvSpPr/>
          <p:nvPr/>
        </p:nvSpPr>
        <p:spPr>
          <a:xfrm>
            <a:off x="323450" y="2696225"/>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1843</a:t>
            </a:r>
            <a:endParaRPr>
              <a:latin typeface="Roboto Mono"/>
              <a:ea typeface="Roboto Mono"/>
              <a:cs typeface="Roboto Mono"/>
              <a:sym typeface="Roboto Mono"/>
            </a:endParaRPr>
          </a:p>
        </p:txBody>
      </p:sp>
      <p:sp>
        <p:nvSpPr>
          <p:cNvPr id="280" name="Google Shape;280;p46"/>
          <p:cNvSpPr/>
          <p:nvPr/>
        </p:nvSpPr>
        <p:spPr>
          <a:xfrm>
            <a:off x="1930975" y="3945500"/>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Bernoulli Sayıları</a:t>
            </a:r>
            <a:endParaRPr>
              <a:latin typeface="Roboto Mono"/>
              <a:ea typeface="Roboto Mono"/>
              <a:cs typeface="Roboto Mono"/>
              <a:sym typeface="Roboto Mono"/>
            </a:endParaRPr>
          </a:p>
        </p:txBody>
      </p:sp>
      <p:pic>
        <p:nvPicPr>
          <p:cNvPr id="281" name="Google Shape;281;p46">
            <a:hlinkClick r:id="rId5"/>
          </p:cNvPr>
          <p:cNvPicPr preferRelativeResize="0"/>
          <p:nvPr/>
        </p:nvPicPr>
        <p:blipFill>
          <a:blip r:embed="rId6">
            <a:alphaModFix/>
          </a:blip>
          <a:stretch>
            <a:fillRect/>
          </a:stretch>
        </p:blipFill>
        <p:spPr>
          <a:xfrm>
            <a:off x="3703100" y="3264425"/>
            <a:ext cx="2450035" cy="1715024"/>
          </a:xfrm>
          <a:prstGeom prst="rect">
            <a:avLst/>
          </a:prstGeom>
          <a:noFill/>
          <a:ln>
            <a:noFill/>
          </a:ln>
        </p:spPr>
      </p:pic>
      <p:sp>
        <p:nvSpPr>
          <p:cNvPr id="282" name="Google Shape;282;p46"/>
          <p:cNvSpPr/>
          <p:nvPr/>
        </p:nvSpPr>
        <p:spPr>
          <a:xfrm>
            <a:off x="323450" y="3945500"/>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Loop</a:t>
            </a:r>
            <a:endParaRPr>
              <a:latin typeface="Roboto Mono"/>
              <a:ea typeface="Roboto Mono"/>
              <a:cs typeface="Roboto Mono"/>
              <a:sym typeface="Roboto Mono"/>
            </a:endParaRPr>
          </a:p>
        </p:txBody>
      </p:sp>
      <p:cxnSp>
        <p:nvCxnSpPr>
          <p:cNvPr id="283" name="Google Shape;283;p46"/>
          <p:cNvCxnSpPr>
            <a:stCxn id="271" idx="3"/>
            <a:endCxn id="272" idx="1"/>
          </p:cNvCxnSpPr>
          <p:nvPr/>
        </p:nvCxnSpPr>
        <p:spPr>
          <a:xfrm>
            <a:off x="3438225" y="600700"/>
            <a:ext cx="2123400" cy="292800"/>
          </a:xfrm>
          <a:prstGeom prst="curvedConnector3">
            <a:avLst>
              <a:gd fmla="val 50001" name="adj1"/>
            </a:avLst>
          </a:prstGeom>
          <a:noFill/>
          <a:ln cap="flat" cmpd="sng" w="28575">
            <a:solidFill>
              <a:schemeClr val="dk2"/>
            </a:solidFill>
            <a:prstDash val="solid"/>
            <a:round/>
            <a:headEnd len="med" w="med" type="none"/>
            <a:tailEnd len="med" w="med" type="triangle"/>
          </a:ln>
        </p:spPr>
      </p:cxnSp>
      <p:cxnSp>
        <p:nvCxnSpPr>
          <p:cNvPr id="284" name="Google Shape;284;p46"/>
          <p:cNvCxnSpPr>
            <a:stCxn id="271" idx="3"/>
            <a:endCxn id="274" idx="1"/>
          </p:cNvCxnSpPr>
          <p:nvPr/>
        </p:nvCxnSpPr>
        <p:spPr>
          <a:xfrm>
            <a:off x="3438225" y="600700"/>
            <a:ext cx="2123400" cy="1268100"/>
          </a:xfrm>
          <a:prstGeom prst="curvedConnector3">
            <a:avLst>
              <a:gd fmla="val 57868" name="adj1"/>
            </a:avLst>
          </a:prstGeom>
          <a:noFill/>
          <a:ln cap="flat" cmpd="sng" w="28575">
            <a:solidFill>
              <a:schemeClr val="dk2"/>
            </a:solidFill>
            <a:prstDash val="solid"/>
            <a:round/>
            <a:headEnd len="med" w="med" type="none"/>
            <a:tailEnd len="med" w="med" type="triangle"/>
          </a:ln>
        </p:spPr>
      </p:cxnSp>
      <p:cxnSp>
        <p:nvCxnSpPr>
          <p:cNvPr id="285" name="Google Shape;285;p46"/>
          <p:cNvCxnSpPr>
            <a:stCxn id="271" idx="1"/>
            <a:endCxn id="278" idx="0"/>
          </p:cNvCxnSpPr>
          <p:nvPr/>
        </p:nvCxnSpPr>
        <p:spPr>
          <a:xfrm flipH="1">
            <a:off x="1316325" y="600700"/>
            <a:ext cx="892800" cy="699900"/>
          </a:xfrm>
          <a:prstGeom prst="curvedConnector2">
            <a:avLst/>
          </a:prstGeom>
          <a:noFill/>
          <a:ln cap="flat" cmpd="sng" w="28575">
            <a:solidFill>
              <a:schemeClr val="dk2"/>
            </a:solidFill>
            <a:prstDash val="solid"/>
            <a:round/>
            <a:headEnd len="med" w="med" type="none"/>
            <a:tailEnd len="med" w="med" type="triangle"/>
          </a:ln>
        </p:spPr>
      </p:cxnSp>
      <p:cxnSp>
        <p:nvCxnSpPr>
          <p:cNvPr id="286" name="Google Shape;286;p46"/>
          <p:cNvCxnSpPr>
            <a:stCxn id="271" idx="2"/>
            <a:endCxn id="276" idx="0"/>
          </p:cNvCxnSpPr>
          <p:nvPr/>
        </p:nvCxnSpPr>
        <p:spPr>
          <a:xfrm flipH="1" rot="-5400000">
            <a:off x="2991525" y="716950"/>
            <a:ext cx="699900" cy="1035600"/>
          </a:xfrm>
          <a:prstGeom prst="curvedConnector3">
            <a:avLst>
              <a:gd fmla="val 49995" name="adj1"/>
            </a:avLst>
          </a:prstGeom>
          <a:noFill/>
          <a:ln cap="flat" cmpd="sng" w="28575">
            <a:solidFill>
              <a:schemeClr val="dk2"/>
            </a:solidFill>
            <a:prstDash val="solid"/>
            <a:round/>
            <a:headEnd len="med" w="med" type="none"/>
            <a:tailEnd len="med" w="med" type="triangle"/>
          </a:ln>
        </p:spPr>
      </p:cxnSp>
      <p:cxnSp>
        <p:nvCxnSpPr>
          <p:cNvPr id="287" name="Google Shape;287;p46"/>
          <p:cNvCxnSpPr>
            <a:stCxn id="276" idx="2"/>
            <a:endCxn id="277" idx="0"/>
          </p:cNvCxnSpPr>
          <p:nvPr/>
        </p:nvCxnSpPr>
        <p:spPr>
          <a:xfrm flipH="1" rot="-5400000">
            <a:off x="3668875" y="2343325"/>
            <a:ext cx="381600" cy="600"/>
          </a:xfrm>
          <a:prstGeom prst="curvedConnector3">
            <a:avLst>
              <a:gd fmla="val 49998" name="adj1"/>
            </a:avLst>
          </a:prstGeom>
          <a:noFill/>
          <a:ln cap="flat" cmpd="sng" w="28575">
            <a:solidFill>
              <a:schemeClr val="dk2"/>
            </a:solidFill>
            <a:prstDash val="solid"/>
            <a:round/>
            <a:headEnd len="med" w="med" type="none"/>
            <a:tailEnd len="med" w="med" type="triangle"/>
          </a:ln>
        </p:spPr>
      </p:cxnSp>
      <p:cxnSp>
        <p:nvCxnSpPr>
          <p:cNvPr id="288" name="Google Shape;288;p46"/>
          <p:cNvCxnSpPr>
            <a:stCxn id="278" idx="2"/>
            <a:endCxn id="279" idx="0"/>
          </p:cNvCxnSpPr>
          <p:nvPr/>
        </p:nvCxnSpPr>
        <p:spPr>
          <a:xfrm rot="5400000">
            <a:off x="713575" y="2093350"/>
            <a:ext cx="827400" cy="378300"/>
          </a:xfrm>
          <a:prstGeom prst="curvedConnector3">
            <a:avLst>
              <a:gd fmla="val 50002" name="adj1"/>
            </a:avLst>
          </a:prstGeom>
          <a:noFill/>
          <a:ln cap="flat" cmpd="sng" w="28575">
            <a:solidFill>
              <a:schemeClr val="dk2"/>
            </a:solidFill>
            <a:prstDash val="solid"/>
            <a:round/>
            <a:headEnd len="med" w="med" type="none"/>
            <a:tailEnd len="med" w="med" type="triangle"/>
          </a:ln>
        </p:spPr>
      </p:cxnSp>
      <p:cxnSp>
        <p:nvCxnSpPr>
          <p:cNvPr id="289" name="Google Shape;289;p46"/>
          <p:cNvCxnSpPr>
            <a:stCxn id="279" idx="3"/>
            <a:endCxn id="280" idx="0"/>
          </p:cNvCxnSpPr>
          <p:nvPr/>
        </p:nvCxnSpPr>
        <p:spPr>
          <a:xfrm>
            <a:off x="1552550" y="2980325"/>
            <a:ext cx="993000" cy="965100"/>
          </a:xfrm>
          <a:prstGeom prst="curvedConnector2">
            <a:avLst/>
          </a:prstGeom>
          <a:noFill/>
          <a:ln cap="flat" cmpd="sng" w="28575">
            <a:solidFill>
              <a:schemeClr val="dk2"/>
            </a:solidFill>
            <a:prstDash val="solid"/>
            <a:round/>
            <a:headEnd len="med" w="med" type="none"/>
            <a:tailEnd len="med" w="med" type="triangle"/>
          </a:ln>
        </p:spPr>
      </p:cxnSp>
      <p:cxnSp>
        <p:nvCxnSpPr>
          <p:cNvPr id="290" name="Google Shape;290;p46"/>
          <p:cNvCxnSpPr>
            <a:stCxn id="279" idx="2"/>
            <a:endCxn id="282" idx="0"/>
          </p:cNvCxnSpPr>
          <p:nvPr/>
        </p:nvCxnSpPr>
        <p:spPr>
          <a:xfrm flipH="1" rot="-5400000">
            <a:off x="597800" y="3604625"/>
            <a:ext cx="681000" cy="600"/>
          </a:xfrm>
          <a:prstGeom prst="curvedConnector3">
            <a:avLst>
              <a:gd fmla="val 50006" name="adj1"/>
            </a:avLst>
          </a:prstGeom>
          <a:noFill/>
          <a:ln cap="flat" cmpd="sng" w="28575">
            <a:solidFill>
              <a:schemeClr val="dk2"/>
            </a:solidFill>
            <a:prstDash val="solid"/>
            <a:round/>
            <a:headEnd len="med" w="med" type="none"/>
            <a:tailEnd len="med" w="med" type="triangle"/>
          </a:ln>
        </p:spPr>
      </p:cxnSp>
      <p:pic>
        <p:nvPicPr>
          <p:cNvPr id="291" name="Google Shape;291;p46"/>
          <p:cNvPicPr preferRelativeResize="0"/>
          <p:nvPr/>
        </p:nvPicPr>
        <p:blipFill rotWithShape="1">
          <a:blip r:embed="rId7">
            <a:alphaModFix/>
          </a:blip>
          <a:srcRect b="0" l="49877" r="0" t="0"/>
          <a:stretch/>
        </p:blipFill>
        <p:spPr>
          <a:xfrm>
            <a:off x="6267247" y="2798688"/>
            <a:ext cx="1229099" cy="1715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35"/>
          <p:cNvPicPr preferRelativeResize="0"/>
          <p:nvPr/>
        </p:nvPicPr>
        <p:blipFill rotWithShape="1">
          <a:blip r:embed="rId3">
            <a:alphaModFix/>
          </a:blip>
          <a:srcRect b="0" l="0" r="0" t="0"/>
          <a:stretch/>
        </p:blipFill>
        <p:spPr>
          <a:xfrm>
            <a:off x="5112375" y="1175841"/>
            <a:ext cx="3927113" cy="2292468"/>
          </a:xfrm>
          <a:prstGeom prst="rect">
            <a:avLst/>
          </a:prstGeom>
          <a:noFill/>
          <a:ln>
            <a:noFill/>
          </a:ln>
        </p:spPr>
      </p:pic>
      <p:sp>
        <p:nvSpPr>
          <p:cNvPr id="177" name="Google Shape;177;p35"/>
          <p:cNvSpPr txBox="1"/>
          <p:nvPr/>
        </p:nvSpPr>
        <p:spPr>
          <a:xfrm>
            <a:off x="188644" y="257625"/>
            <a:ext cx="5908800" cy="4628100"/>
          </a:xfrm>
          <a:prstGeom prst="rect">
            <a:avLst/>
          </a:prstGeom>
          <a:noFill/>
          <a:ln>
            <a:noFill/>
          </a:ln>
        </p:spPr>
        <p:txBody>
          <a:bodyPr anchorCtr="0" anchor="t" bIns="68575" lIns="68575" spcFirstLastPara="1" rIns="68575" wrap="square" tIns="68575">
            <a:noAutofit/>
          </a:bodyPr>
          <a:lstStyle/>
          <a:p>
            <a:pPr indent="-266700" lvl="0" marL="342900" marR="0" rtl="0" algn="l">
              <a:lnSpc>
                <a:spcPct val="115000"/>
              </a:lnSpc>
              <a:spcBef>
                <a:spcPts val="200"/>
              </a:spcBef>
              <a:spcAft>
                <a:spcPts val="0"/>
              </a:spcAft>
              <a:buClr>
                <a:schemeClr val="accent2"/>
              </a:buClr>
              <a:buSzPts val="1600"/>
              <a:buFont typeface="Roboto Mono"/>
              <a:buChar char="●"/>
            </a:pPr>
            <a:r>
              <a:rPr b="0" i="0" lang="en-GB" sz="1600" u="none" cap="none" strike="noStrike">
                <a:solidFill>
                  <a:schemeClr val="accent2"/>
                </a:solidFill>
                <a:latin typeface="Roboto Mono"/>
                <a:ea typeface="Roboto Mono"/>
                <a:cs typeface="Roboto Mono"/>
                <a:sym typeface="Roboto Mono"/>
              </a:rPr>
              <a:t>1976: </a:t>
            </a:r>
            <a:r>
              <a:rPr b="0" i="0" lang="en-GB" sz="1600" u="none" cap="none" strike="noStrike">
                <a:solidFill>
                  <a:srgbClr val="000000"/>
                </a:solidFill>
                <a:latin typeface="Roboto Mono"/>
                <a:ea typeface="Roboto Mono"/>
                <a:cs typeface="Roboto Mono"/>
                <a:sym typeface="Roboto Mono"/>
              </a:rPr>
              <a:t>İstanbul’da dünyaya geldim. </a:t>
            </a:r>
            <a:r>
              <a:rPr b="0" i="1" lang="en-GB" sz="1600" u="none" cap="none" strike="noStrike">
                <a:solidFill>
                  <a:srgbClr val="000000"/>
                </a:solidFill>
                <a:latin typeface="Roboto Mono"/>
                <a:ea typeface="Roboto Mono"/>
                <a:cs typeface="Roboto Mono"/>
                <a:sym typeface="Roboto Mono"/>
              </a:rPr>
              <a:t>Bilemezdim yazılımcı olacağımı :D</a:t>
            </a:r>
            <a:endParaRPr b="0" i="1" sz="1600" u="none" cap="none" strike="noStrike">
              <a:solidFill>
                <a:srgbClr val="000000"/>
              </a:solidFill>
              <a:latin typeface="Roboto Mono"/>
              <a:ea typeface="Roboto Mono"/>
              <a:cs typeface="Roboto Mono"/>
              <a:sym typeface="Roboto Mono"/>
            </a:endParaRPr>
          </a:p>
          <a:p>
            <a:pPr indent="-266700" lvl="0" marL="342900" marR="0" rtl="0" algn="l">
              <a:lnSpc>
                <a:spcPct val="115000"/>
              </a:lnSpc>
              <a:spcBef>
                <a:spcPts val="0"/>
              </a:spcBef>
              <a:spcAft>
                <a:spcPts val="0"/>
              </a:spcAft>
              <a:buClr>
                <a:srgbClr val="000000"/>
              </a:buClr>
              <a:buSzPts val="1600"/>
              <a:buFont typeface="Roboto Mono"/>
              <a:buChar char="●"/>
            </a:pPr>
            <a:r>
              <a:rPr b="0" i="0" lang="en-GB" sz="1600" u="none" cap="none" strike="noStrike">
                <a:solidFill>
                  <a:srgbClr val="FF00FF"/>
                </a:solidFill>
                <a:latin typeface="Roboto Mono"/>
                <a:ea typeface="Roboto Mono"/>
                <a:cs typeface="Roboto Mono"/>
                <a:sym typeface="Roboto Mono"/>
              </a:rPr>
              <a:t>1984:</a:t>
            </a:r>
            <a:r>
              <a:rPr b="0" i="0" lang="en-GB" sz="1600" u="none" cap="none" strike="noStrike">
                <a:solidFill>
                  <a:srgbClr val="000000"/>
                </a:solidFill>
                <a:latin typeface="Roboto Mono"/>
                <a:ea typeface="Roboto Mono"/>
                <a:cs typeface="Roboto Mono"/>
                <a:sym typeface="Roboto Mono"/>
              </a:rPr>
              <a:t> Atari’de ilk bilgisayar oyunumu oynadım.</a:t>
            </a:r>
            <a:endParaRPr b="0" i="0" sz="1600" u="none" cap="none" strike="noStrike">
              <a:solidFill>
                <a:srgbClr val="000000"/>
              </a:solidFill>
              <a:latin typeface="Roboto Mono"/>
              <a:ea typeface="Roboto Mono"/>
              <a:cs typeface="Roboto Mono"/>
              <a:sym typeface="Roboto Mono"/>
            </a:endParaRPr>
          </a:p>
          <a:p>
            <a:pPr indent="-266700" lvl="0" marL="342900" marR="0" rtl="0" algn="l">
              <a:lnSpc>
                <a:spcPct val="115000"/>
              </a:lnSpc>
              <a:spcBef>
                <a:spcPts val="0"/>
              </a:spcBef>
              <a:spcAft>
                <a:spcPts val="0"/>
              </a:spcAft>
              <a:buClr>
                <a:srgbClr val="000000"/>
              </a:buClr>
              <a:buSzPts val="1600"/>
              <a:buFont typeface="Roboto Mono"/>
              <a:buChar char="●"/>
            </a:pPr>
            <a:r>
              <a:rPr b="0" i="0" lang="en-GB" sz="1600" u="none" cap="none" strike="noStrike">
                <a:solidFill>
                  <a:srgbClr val="0000FF"/>
                </a:solidFill>
                <a:latin typeface="Roboto Mono"/>
                <a:ea typeface="Roboto Mono"/>
                <a:cs typeface="Roboto Mono"/>
                <a:sym typeface="Roboto Mono"/>
              </a:rPr>
              <a:t>1996:</a:t>
            </a:r>
            <a:r>
              <a:rPr b="0" i="0" lang="en-GB" sz="1600" u="none" cap="none" strike="noStrike">
                <a:solidFill>
                  <a:srgbClr val="000000"/>
                </a:solidFill>
                <a:latin typeface="Roboto Mono"/>
                <a:ea typeface="Roboto Mono"/>
                <a:cs typeface="Roboto Mono"/>
                <a:sym typeface="Roboto Mono"/>
              </a:rPr>
              <a:t> Delphi </a:t>
            </a:r>
            <a:r>
              <a:rPr lang="en-GB" sz="1600">
                <a:latin typeface="Roboto Mono"/>
                <a:ea typeface="Roboto Mono"/>
                <a:cs typeface="Roboto Mono"/>
                <a:sym typeface="Roboto Mono"/>
              </a:rPr>
              <a:t>diliyle </a:t>
            </a:r>
            <a:r>
              <a:rPr b="0" i="0" lang="en-GB" sz="1600" u="none" cap="none" strike="noStrike">
                <a:solidFill>
                  <a:srgbClr val="000000"/>
                </a:solidFill>
                <a:latin typeface="Roboto Mono"/>
                <a:ea typeface="Roboto Mono"/>
                <a:cs typeface="Roboto Mono"/>
                <a:sym typeface="Roboto Mono"/>
              </a:rPr>
              <a:t>ilk paramı kazandım.</a:t>
            </a:r>
            <a:endParaRPr b="0" i="0" sz="1600" u="none" cap="none" strike="noStrike">
              <a:solidFill>
                <a:srgbClr val="000000"/>
              </a:solidFill>
              <a:latin typeface="Roboto Mono"/>
              <a:ea typeface="Roboto Mono"/>
              <a:cs typeface="Roboto Mono"/>
              <a:sym typeface="Roboto Mono"/>
            </a:endParaRPr>
          </a:p>
          <a:p>
            <a:pPr indent="-266700" lvl="0" marL="342900" marR="0" rtl="0" algn="l">
              <a:lnSpc>
                <a:spcPct val="115000"/>
              </a:lnSpc>
              <a:spcBef>
                <a:spcPts val="0"/>
              </a:spcBef>
              <a:spcAft>
                <a:spcPts val="0"/>
              </a:spcAft>
              <a:buClr>
                <a:srgbClr val="000000"/>
              </a:buClr>
              <a:buSzPts val="1600"/>
              <a:buFont typeface="Roboto Mono"/>
              <a:buChar char="●"/>
            </a:pPr>
            <a:r>
              <a:rPr b="0" i="0" lang="en-GB" sz="1600" u="none" cap="none" strike="noStrike">
                <a:solidFill>
                  <a:srgbClr val="A64D79"/>
                </a:solidFill>
                <a:latin typeface="Roboto Mono"/>
                <a:ea typeface="Roboto Mono"/>
                <a:cs typeface="Roboto Mono"/>
                <a:sym typeface="Roboto Mono"/>
              </a:rPr>
              <a:t>1999:</a:t>
            </a:r>
            <a:r>
              <a:rPr b="0" i="0" lang="en-GB" sz="1600" u="none" cap="none" strike="noStrike">
                <a:solidFill>
                  <a:srgbClr val="000000"/>
                </a:solidFill>
                <a:latin typeface="Roboto Mono"/>
                <a:ea typeface="Roboto Mono"/>
                <a:cs typeface="Roboto Mono"/>
                <a:sym typeface="Roboto Mono"/>
              </a:rPr>
              <a:t> Y.T.Ü. Matematik Mühendisliğini bitirdim.</a:t>
            </a:r>
            <a:endParaRPr b="0" i="0" sz="1600" u="none" cap="none" strike="noStrike">
              <a:solidFill>
                <a:srgbClr val="000000"/>
              </a:solidFill>
              <a:latin typeface="Roboto Mono"/>
              <a:ea typeface="Roboto Mono"/>
              <a:cs typeface="Roboto Mono"/>
              <a:sym typeface="Roboto Mono"/>
            </a:endParaRPr>
          </a:p>
          <a:p>
            <a:pPr indent="-266700" lvl="0" marL="342900" marR="0" rtl="0" algn="l">
              <a:lnSpc>
                <a:spcPct val="115000"/>
              </a:lnSpc>
              <a:spcBef>
                <a:spcPts val="0"/>
              </a:spcBef>
              <a:spcAft>
                <a:spcPts val="0"/>
              </a:spcAft>
              <a:buClr>
                <a:srgbClr val="000000"/>
              </a:buClr>
              <a:buSzPts val="1600"/>
              <a:buFont typeface="Roboto Mono"/>
              <a:buChar char="●"/>
            </a:pPr>
            <a:r>
              <a:rPr b="0" i="0" lang="en-GB" sz="1600" u="none" cap="none" strike="noStrike">
                <a:solidFill>
                  <a:srgbClr val="A64D79"/>
                </a:solidFill>
                <a:latin typeface="Roboto Mono"/>
                <a:ea typeface="Roboto Mono"/>
                <a:cs typeface="Roboto Mono"/>
                <a:sym typeface="Roboto Mono"/>
              </a:rPr>
              <a:t>1999:</a:t>
            </a:r>
            <a:r>
              <a:rPr b="0" i="0" lang="en-GB" sz="1600" u="none" cap="none" strike="noStrike">
                <a:solidFill>
                  <a:srgbClr val="000000"/>
                </a:solidFill>
                <a:latin typeface="Roboto Mono"/>
                <a:ea typeface="Roboto Mono"/>
                <a:cs typeface="Roboto Mono"/>
                <a:sym typeface="Roboto Mono"/>
              </a:rPr>
              <a:t> Bilgi İşlem Sorumlusu olarak işe başladım.</a:t>
            </a:r>
            <a:endParaRPr b="0" i="0" sz="1600" u="none" cap="none" strike="noStrike">
              <a:solidFill>
                <a:srgbClr val="000000"/>
              </a:solidFill>
              <a:latin typeface="Roboto Mono"/>
              <a:ea typeface="Roboto Mono"/>
              <a:cs typeface="Roboto Mono"/>
              <a:sym typeface="Roboto Mono"/>
            </a:endParaRPr>
          </a:p>
          <a:p>
            <a:pPr indent="-266700" lvl="0" marL="342900" marR="0" rtl="0" algn="l">
              <a:lnSpc>
                <a:spcPct val="115000"/>
              </a:lnSpc>
              <a:spcBef>
                <a:spcPts val="0"/>
              </a:spcBef>
              <a:spcAft>
                <a:spcPts val="0"/>
              </a:spcAft>
              <a:buClr>
                <a:srgbClr val="000000"/>
              </a:buClr>
              <a:buSzPts val="1600"/>
              <a:buFont typeface="Roboto Mono"/>
              <a:buChar char="●"/>
            </a:pPr>
            <a:r>
              <a:rPr b="0" i="0" lang="en-GB" sz="1600" u="none" cap="none" strike="noStrike">
                <a:solidFill>
                  <a:schemeClr val="accent2"/>
                </a:solidFill>
                <a:latin typeface="Roboto Mono"/>
                <a:ea typeface="Roboto Mono"/>
                <a:cs typeface="Roboto Mono"/>
                <a:sym typeface="Roboto Mono"/>
              </a:rPr>
              <a:t>2003:</a:t>
            </a:r>
            <a:r>
              <a:rPr b="0" i="0" lang="en-GB" sz="1600" u="none" cap="none" strike="noStrike">
                <a:solidFill>
                  <a:srgbClr val="000000"/>
                </a:solidFill>
                <a:latin typeface="Roboto Mono"/>
                <a:ea typeface="Roboto Mono"/>
                <a:cs typeface="Roboto Mono"/>
                <a:sym typeface="Roboto Mono"/>
              </a:rPr>
              <a:t> </a:t>
            </a:r>
            <a:r>
              <a:rPr lang="en-GB" sz="1600">
                <a:latin typeface="Roboto Mono"/>
                <a:ea typeface="Roboto Mono"/>
                <a:cs typeface="Roboto Mono"/>
                <a:sym typeface="Roboto Mono"/>
              </a:rPr>
              <a:t>İ</a:t>
            </a:r>
            <a:r>
              <a:rPr b="0" i="0" lang="en-GB" sz="1600" u="none" cap="none" strike="noStrike">
                <a:solidFill>
                  <a:srgbClr val="000000"/>
                </a:solidFill>
                <a:latin typeface="Roboto Mono"/>
                <a:ea typeface="Roboto Mono"/>
                <a:cs typeface="Roboto Mono"/>
                <a:sym typeface="Roboto Mono"/>
              </a:rPr>
              <a:t>lk </a:t>
            </a:r>
            <a:r>
              <a:rPr b="0" i="0" lang="en-GB" sz="1600" u="sng" cap="none" strike="noStrike">
                <a:solidFill>
                  <a:schemeClr val="hlink"/>
                </a:solidFill>
                <a:latin typeface="Roboto Mono"/>
                <a:ea typeface="Roboto Mono"/>
                <a:cs typeface="Roboto Mono"/>
                <a:sym typeface="Roboto Mono"/>
                <a:hlinkClick r:id="rId4"/>
              </a:rPr>
              <a:t>blog</a:t>
            </a:r>
            <a:r>
              <a:rPr lang="en-GB" sz="1600">
                <a:latin typeface="Roboto Mono"/>
                <a:ea typeface="Roboto Mono"/>
                <a:cs typeface="Roboto Mono"/>
                <a:sym typeface="Roboto Mono"/>
              </a:rPr>
              <a:t>(buraksenyurt.com)</a:t>
            </a:r>
            <a:r>
              <a:rPr b="0" i="0" lang="en-GB" sz="1600" u="none" cap="none" strike="noStrike">
                <a:solidFill>
                  <a:srgbClr val="000000"/>
                </a:solidFill>
                <a:latin typeface="Roboto Mono"/>
                <a:ea typeface="Roboto Mono"/>
                <a:cs typeface="Roboto Mono"/>
                <a:sym typeface="Roboto Mono"/>
              </a:rPr>
              <a:t> </a:t>
            </a:r>
            <a:endParaRPr b="0" i="0" sz="1600" u="none" cap="none" strike="noStrike">
              <a:solidFill>
                <a:srgbClr val="000000"/>
              </a:solidFill>
              <a:latin typeface="Roboto Mono"/>
              <a:ea typeface="Roboto Mono"/>
              <a:cs typeface="Roboto Mono"/>
              <a:sym typeface="Roboto Mono"/>
            </a:endParaRPr>
          </a:p>
          <a:p>
            <a:pPr indent="0" lvl="0" marL="342900" marR="0" rtl="0" algn="l">
              <a:lnSpc>
                <a:spcPct val="115000"/>
              </a:lnSpc>
              <a:spcBef>
                <a:spcPts val="0"/>
              </a:spcBef>
              <a:spcAft>
                <a:spcPts val="0"/>
              </a:spcAft>
              <a:buNone/>
            </a:pPr>
            <a:r>
              <a:rPr b="0" i="0" lang="en-GB" sz="1600" u="none" cap="none" strike="noStrike">
                <a:solidFill>
                  <a:srgbClr val="000000"/>
                </a:solidFill>
                <a:latin typeface="Roboto Mono"/>
                <a:ea typeface="Roboto Mono"/>
                <a:cs typeface="Roboto Mono"/>
                <a:sym typeface="Roboto Mono"/>
              </a:rPr>
              <a:t>yazımı paylaştım.</a:t>
            </a:r>
            <a:endParaRPr b="0" i="0" sz="1600" u="none" cap="none" strike="noStrike">
              <a:solidFill>
                <a:srgbClr val="000000"/>
              </a:solidFill>
              <a:latin typeface="Roboto Mono"/>
              <a:ea typeface="Roboto Mono"/>
              <a:cs typeface="Roboto Mono"/>
              <a:sym typeface="Roboto Mono"/>
            </a:endParaRPr>
          </a:p>
          <a:p>
            <a:pPr indent="-266700" lvl="0" marL="342900" marR="0" rtl="0" algn="l">
              <a:lnSpc>
                <a:spcPct val="115000"/>
              </a:lnSpc>
              <a:spcBef>
                <a:spcPts val="0"/>
              </a:spcBef>
              <a:spcAft>
                <a:spcPts val="0"/>
              </a:spcAft>
              <a:buClr>
                <a:srgbClr val="000000"/>
              </a:buClr>
              <a:buSzPts val="1600"/>
              <a:buFont typeface="Roboto Mono"/>
              <a:buChar char="●"/>
            </a:pPr>
            <a:r>
              <a:rPr b="0" i="0" lang="en-GB" sz="1600" u="none" cap="none" strike="noStrike">
                <a:solidFill>
                  <a:srgbClr val="4A86E8"/>
                </a:solidFill>
                <a:latin typeface="Roboto Mono"/>
                <a:ea typeface="Roboto Mono"/>
                <a:cs typeface="Roboto Mono"/>
                <a:sym typeface="Roboto Mono"/>
              </a:rPr>
              <a:t>202</a:t>
            </a:r>
            <a:r>
              <a:rPr lang="en-GB" sz="1600">
                <a:solidFill>
                  <a:srgbClr val="4A86E8"/>
                </a:solidFill>
                <a:latin typeface="Roboto Mono"/>
                <a:ea typeface="Roboto Mono"/>
                <a:cs typeface="Roboto Mono"/>
                <a:sym typeface="Roboto Mono"/>
              </a:rPr>
              <a:t>2</a:t>
            </a:r>
            <a:r>
              <a:rPr b="0" i="0" lang="en-GB" sz="1600" u="none" cap="none" strike="noStrike">
                <a:solidFill>
                  <a:srgbClr val="4A86E8"/>
                </a:solidFill>
                <a:latin typeface="Roboto Mono"/>
                <a:ea typeface="Roboto Mono"/>
                <a:cs typeface="Roboto Mono"/>
                <a:sym typeface="Roboto Mono"/>
              </a:rPr>
              <a:t>: </a:t>
            </a:r>
            <a:r>
              <a:rPr b="0" i="0" lang="en-GB" sz="1600" u="none" cap="none" strike="noStrike">
                <a:solidFill>
                  <a:srgbClr val="000000"/>
                </a:solidFill>
                <a:latin typeface="Roboto Mono"/>
                <a:ea typeface="Roboto Mono"/>
                <a:cs typeface="Roboto Mono"/>
                <a:sym typeface="Roboto Mono"/>
              </a:rPr>
              <a:t>Şu ana kadar</a:t>
            </a:r>
            <a:r>
              <a:rPr b="0" i="0" lang="en-GB" sz="1600" u="none" cap="none" strike="noStrike">
                <a:solidFill>
                  <a:srgbClr val="4A86E8"/>
                </a:solidFill>
                <a:latin typeface="Roboto Mono"/>
                <a:ea typeface="Roboto Mono"/>
                <a:cs typeface="Roboto Mono"/>
                <a:sym typeface="Roboto Mono"/>
              </a:rPr>
              <a:t> </a:t>
            </a:r>
            <a:r>
              <a:rPr b="0" i="0" lang="en-GB" sz="1600" u="none" cap="none" strike="noStrike">
                <a:solidFill>
                  <a:srgbClr val="0070C0"/>
                </a:solidFill>
                <a:latin typeface="Roboto Mono"/>
                <a:ea typeface="Roboto Mono"/>
                <a:cs typeface="Roboto Mono"/>
                <a:sym typeface="Roboto Mono"/>
              </a:rPr>
              <a:t>7 farklı şirkette</a:t>
            </a:r>
            <a:r>
              <a:rPr b="0" i="0" lang="en-GB" sz="1600" u="none" cap="none" strike="noStrike">
                <a:solidFill>
                  <a:srgbClr val="000000"/>
                </a:solidFill>
                <a:latin typeface="Roboto Mono"/>
                <a:ea typeface="Roboto Mono"/>
                <a:cs typeface="Roboto Mono"/>
                <a:sym typeface="Roboto Mono"/>
              </a:rPr>
              <a:t> çalıştım.</a:t>
            </a:r>
            <a:endParaRPr b="0" i="0" sz="1600" u="none" cap="none" strike="noStrike">
              <a:solidFill>
                <a:srgbClr val="000000"/>
              </a:solidFill>
              <a:latin typeface="Roboto Mono"/>
              <a:ea typeface="Roboto Mono"/>
              <a:cs typeface="Roboto Mono"/>
              <a:sym typeface="Roboto Mono"/>
            </a:endParaRPr>
          </a:p>
          <a:p>
            <a:pPr indent="-266700" lvl="0" marL="342900" marR="0" rtl="0" algn="l">
              <a:lnSpc>
                <a:spcPct val="115000"/>
              </a:lnSpc>
              <a:spcBef>
                <a:spcPts val="0"/>
              </a:spcBef>
              <a:spcAft>
                <a:spcPts val="0"/>
              </a:spcAft>
              <a:buClr>
                <a:srgbClr val="000000"/>
              </a:buClr>
              <a:buSzPts val="1600"/>
              <a:buFont typeface="Roboto Mono"/>
              <a:buChar char="●"/>
            </a:pPr>
            <a:r>
              <a:rPr b="0" i="0" lang="en-GB" sz="1600" u="none" cap="none" strike="noStrike">
                <a:solidFill>
                  <a:srgbClr val="00B0F0"/>
                </a:solidFill>
                <a:latin typeface="Roboto Mono"/>
                <a:ea typeface="Roboto Mono"/>
                <a:cs typeface="Roboto Mono"/>
                <a:sym typeface="Roboto Mono"/>
              </a:rPr>
              <a:t>202</a:t>
            </a:r>
            <a:r>
              <a:rPr lang="en-GB" sz="1600">
                <a:solidFill>
                  <a:srgbClr val="00B0F0"/>
                </a:solidFill>
                <a:latin typeface="Roboto Mono"/>
                <a:ea typeface="Roboto Mono"/>
                <a:cs typeface="Roboto Mono"/>
                <a:sym typeface="Roboto Mono"/>
              </a:rPr>
              <a:t>2</a:t>
            </a:r>
            <a:r>
              <a:rPr b="0" i="0" lang="en-GB" sz="1600" u="none" cap="none" strike="noStrike">
                <a:solidFill>
                  <a:srgbClr val="00B0F0"/>
                </a:solidFill>
                <a:latin typeface="Roboto Mono"/>
                <a:ea typeface="Roboto Mono"/>
                <a:cs typeface="Roboto Mono"/>
                <a:sym typeface="Roboto Mono"/>
              </a:rPr>
              <a:t>: Doğuş Teknoloji’de</a:t>
            </a:r>
            <a:r>
              <a:rPr b="0" i="0" lang="en-GB" sz="1600" u="none" cap="none" strike="noStrike">
                <a:solidFill>
                  <a:srgbClr val="000000"/>
                </a:solidFill>
                <a:latin typeface="Roboto Mono"/>
                <a:ea typeface="Roboto Mono"/>
                <a:cs typeface="Roboto Mono"/>
                <a:sym typeface="Roboto Mono"/>
              </a:rPr>
              <a:t> </a:t>
            </a:r>
            <a:r>
              <a:rPr lang="en-GB" sz="1600">
                <a:latin typeface="Roboto Mono"/>
                <a:ea typeface="Roboto Mono"/>
                <a:cs typeface="Roboto Mono"/>
                <a:sym typeface="Roboto Mono"/>
              </a:rPr>
              <a:t>4ncü</a:t>
            </a:r>
            <a:r>
              <a:rPr b="0" i="0" lang="en-GB" sz="1600" u="none" cap="none" strike="noStrike">
                <a:solidFill>
                  <a:srgbClr val="000000"/>
                </a:solidFill>
                <a:latin typeface="Roboto Mono"/>
                <a:ea typeface="Roboto Mono"/>
                <a:cs typeface="Roboto Mono"/>
                <a:sym typeface="Roboto Mono"/>
              </a:rPr>
              <a:t> yılım.</a:t>
            </a:r>
            <a:endParaRPr b="0" i="0" sz="1600" u="none" cap="none" strike="noStrike">
              <a:solidFill>
                <a:srgbClr val="000000"/>
              </a:solidFill>
              <a:latin typeface="Roboto Mono"/>
              <a:ea typeface="Roboto Mono"/>
              <a:cs typeface="Roboto Mono"/>
              <a:sym typeface="Roboto Mono"/>
            </a:endParaRPr>
          </a:p>
          <a:p>
            <a:pPr indent="-266700" lvl="0" marL="342900" marR="0" rtl="0" algn="l">
              <a:lnSpc>
                <a:spcPct val="115000"/>
              </a:lnSpc>
              <a:spcBef>
                <a:spcPts val="0"/>
              </a:spcBef>
              <a:spcAft>
                <a:spcPts val="0"/>
              </a:spcAft>
              <a:buClr>
                <a:srgbClr val="000000"/>
              </a:buClr>
              <a:buSzPts val="1600"/>
              <a:buFont typeface="Roboto Mono"/>
              <a:buChar char="●"/>
            </a:pPr>
            <a:r>
              <a:rPr b="0" i="0" lang="en-GB" sz="1600" u="none" cap="none" strike="noStrike">
                <a:solidFill>
                  <a:srgbClr val="00B050"/>
                </a:solidFill>
                <a:latin typeface="Roboto Mono"/>
                <a:ea typeface="Roboto Mono"/>
                <a:cs typeface="Roboto Mono"/>
                <a:sym typeface="Roboto Mono"/>
              </a:rPr>
              <a:t>Son 1</a:t>
            </a:r>
            <a:r>
              <a:rPr lang="en-GB" sz="1600">
                <a:solidFill>
                  <a:srgbClr val="00B050"/>
                </a:solidFill>
                <a:latin typeface="Roboto Mono"/>
                <a:ea typeface="Roboto Mono"/>
                <a:cs typeface="Roboto Mono"/>
                <a:sym typeface="Roboto Mono"/>
              </a:rPr>
              <a:t>4</a:t>
            </a:r>
            <a:r>
              <a:rPr b="0" i="0" lang="en-GB" sz="1600" u="none" cap="none" strike="noStrike">
                <a:solidFill>
                  <a:srgbClr val="00B050"/>
                </a:solidFill>
                <a:latin typeface="Roboto Mono"/>
                <a:ea typeface="Roboto Mono"/>
                <a:cs typeface="Roboto Mono"/>
                <a:sym typeface="Roboto Mono"/>
              </a:rPr>
              <a:t> yılda</a:t>
            </a:r>
            <a:r>
              <a:rPr b="0" i="0" lang="en-GB" sz="1600" u="none" cap="none" strike="noStrike">
                <a:solidFill>
                  <a:srgbClr val="000000"/>
                </a:solidFill>
                <a:latin typeface="Roboto Mono"/>
                <a:ea typeface="Roboto Mono"/>
                <a:cs typeface="Roboto Mono"/>
                <a:sym typeface="Roboto Mono"/>
              </a:rPr>
              <a:t> çalıştığım 3 şirket çevik metodoloji dönüşümü geçirdi.</a:t>
            </a:r>
            <a:endParaRPr b="0" i="0" sz="1600" u="none" cap="none" strike="noStrike">
              <a:solidFill>
                <a:srgbClr val="000000"/>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6"/>
          <p:cNvPicPr preferRelativeResize="0"/>
          <p:nvPr/>
        </p:nvPicPr>
        <p:blipFill rotWithShape="1">
          <a:blip r:embed="rId3">
            <a:alphaModFix/>
          </a:blip>
          <a:srcRect b="7820" l="0" r="0" t="7812"/>
          <a:stretch/>
        </p:blipFill>
        <p:spPr>
          <a:xfrm>
            <a:off x="2436125" y="769712"/>
            <a:ext cx="4271750" cy="3604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nvSpPr>
        <p:spPr>
          <a:xfrm>
            <a:off x="154600" y="65100"/>
            <a:ext cx="7662300" cy="29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300"/>
              </a:spcAft>
              <a:buNone/>
            </a:pPr>
            <a:r>
              <a:rPr lang="en-GB" sz="1600">
                <a:solidFill>
                  <a:srgbClr val="9900FF"/>
                </a:solidFill>
                <a:latin typeface="Roboto Mono"/>
                <a:ea typeface="Roboto Mono"/>
                <a:cs typeface="Roboto Mono"/>
                <a:sym typeface="Roboto Mono"/>
              </a:rPr>
              <a:t>1949: Assembly Language</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1957: FORTRAN</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1958: LISP</a:t>
            </a:r>
            <a:r>
              <a:rPr i="1" lang="en-GB" sz="1600">
                <a:solidFill>
                  <a:srgbClr val="9900FF"/>
                </a:solidFill>
                <a:latin typeface="Roboto Mono"/>
                <a:ea typeface="Roboto Mono"/>
                <a:cs typeface="Roboto Mono"/>
                <a:sym typeface="Roboto Mono"/>
              </a:rPr>
              <a:t>(List Processor)</a:t>
            </a:r>
            <a:br>
              <a:rPr i="1"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1959: COBOL</a:t>
            </a:r>
            <a:r>
              <a:rPr i="1" lang="en-GB" sz="1600">
                <a:solidFill>
                  <a:srgbClr val="9900FF"/>
                </a:solidFill>
                <a:latin typeface="Roboto Mono"/>
                <a:ea typeface="Roboto Mono"/>
                <a:cs typeface="Roboto Mono"/>
                <a:sym typeface="Roboto Mono"/>
              </a:rPr>
              <a:t>(Common Business Oriented Language)</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1964: BASIC</a:t>
            </a:r>
            <a:r>
              <a:rPr i="1" lang="en-GB" sz="1600">
                <a:solidFill>
                  <a:srgbClr val="9900FF"/>
                </a:solidFill>
                <a:latin typeface="Roboto Mono"/>
                <a:ea typeface="Roboto Mono"/>
                <a:cs typeface="Roboto Mono"/>
                <a:sym typeface="Roboto Mono"/>
              </a:rPr>
              <a:t>(Beginner’s All-Purpose Symbolic Instruction Code)</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1970: PASCAL</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1972: Smalltalk,C, SQL</a:t>
            </a:r>
            <a:br>
              <a:rPr i="1"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1980: Ada</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1983: C++</a:t>
            </a:r>
            <a:br>
              <a:rPr lang="en-GB" sz="1600">
                <a:solidFill>
                  <a:srgbClr val="9900FF"/>
                </a:solidFill>
                <a:latin typeface="Roboto Mono"/>
                <a:ea typeface="Roboto Mono"/>
                <a:cs typeface="Roboto Mono"/>
                <a:sym typeface="Roboto Mono"/>
              </a:rPr>
            </a:br>
            <a:r>
              <a:rPr lang="en-GB" sz="1600">
                <a:solidFill>
                  <a:srgbClr val="9900FF"/>
                </a:solidFill>
                <a:latin typeface="Roboto Mono"/>
                <a:ea typeface="Roboto Mono"/>
                <a:cs typeface="Roboto Mono"/>
                <a:sym typeface="Roboto Mono"/>
              </a:rPr>
              <a:t>1987: Perl</a:t>
            </a:r>
            <a:endParaRPr sz="1600">
              <a:solidFill>
                <a:srgbClr val="9900FF"/>
              </a:solidFill>
              <a:latin typeface="Roboto Mono"/>
              <a:ea typeface="Roboto Mono"/>
              <a:cs typeface="Roboto Mono"/>
              <a:sym typeface="Roboto Mono"/>
            </a:endParaRPr>
          </a:p>
        </p:txBody>
      </p:sp>
      <p:sp>
        <p:nvSpPr>
          <p:cNvPr id="188" name="Google Shape;188;p37"/>
          <p:cNvSpPr txBox="1"/>
          <p:nvPr/>
        </p:nvSpPr>
        <p:spPr>
          <a:xfrm>
            <a:off x="4899575" y="2437225"/>
            <a:ext cx="4176900" cy="26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300"/>
              </a:spcAft>
              <a:buNone/>
            </a:pPr>
            <a:r>
              <a:rPr lang="en-GB" sz="1600">
                <a:solidFill>
                  <a:srgbClr val="0070C0"/>
                </a:solidFill>
                <a:latin typeface="Roboto Mono"/>
                <a:ea typeface="Roboto Mono"/>
                <a:cs typeface="Roboto Mono"/>
                <a:sym typeface="Roboto Mono"/>
              </a:rPr>
              <a:t>1990: Haskell</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1991: Python, Visual Basic</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1993: Ruby</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1995: Java, PHP, Javascript</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2000: C#</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2003: Scala, Groovy</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2009: Go</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2011: Rust, Dart</a:t>
            </a:r>
            <a:br>
              <a:rPr lang="en-GB" sz="1600">
                <a:solidFill>
                  <a:srgbClr val="0070C0"/>
                </a:solidFill>
                <a:latin typeface="Roboto Mono"/>
                <a:ea typeface="Roboto Mono"/>
                <a:cs typeface="Roboto Mono"/>
                <a:sym typeface="Roboto Mono"/>
              </a:rPr>
            </a:br>
            <a:r>
              <a:rPr lang="en-GB" sz="1600">
                <a:solidFill>
                  <a:srgbClr val="0070C0"/>
                </a:solidFill>
                <a:latin typeface="Roboto Mono"/>
                <a:ea typeface="Roboto Mono"/>
                <a:cs typeface="Roboto Mono"/>
                <a:sym typeface="Roboto Mono"/>
              </a:rPr>
              <a:t>2014: Swift</a:t>
            </a:r>
            <a:endParaRPr sz="1600">
              <a:solidFill>
                <a:srgbClr val="0070C0"/>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cxnSp>
        <p:nvCxnSpPr>
          <p:cNvPr id="193" name="Google Shape;193;p38"/>
          <p:cNvCxnSpPr/>
          <p:nvPr/>
        </p:nvCxnSpPr>
        <p:spPr>
          <a:xfrm>
            <a:off x="383475" y="311525"/>
            <a:ext cx="0" cy="4641000"/>
          </a:xfrm>
          <a:prstGeom prst="straightConnector1">
            <a:avLst/>
          </a:prstGeom>
          <a:noFill/>
          <a:ln cap="flat" cmpd="sng" w="38100">
            <a:solidFill>
              <a:schemeClr val="dk2"/>
            </a:solidFill>
            <a:prstDash val="solid"/>
            <a:round/>
            <a:headEnd len="med" w="med" type="none"/>
            <a:tailEnd len="med" w="med" type="none"/>
          </a:ln>
        </p:spPr>
      </p:cxnSp>
      <p:cxnSp>
        <p:nvCxnSpPr>
          <p:cNvPr id="194" name="Google Shape;194;p38"/>
          <p:cNvCxnSpPr/>
          <p:nvPr/>
        </p:nvCxnSpPr>
        <p:spPr>
          <a:xfrm>
            <a:off x="3007150" y="311525"/>
            <a:ext cx="0" cy="4641000"/>
          </a:xfrm>
          <a:prstGeom prst="straightConnector1">
            <a:avLst/>
          </a:prstGeom>
          <a:noFill/>
          <a:ln cap="flat" cmpd="sng" w="38100">
            <a:solidFill>
              <a:schemeClr val="dk2"/>
            </a:solidFill>
            <a:prstDash val="solid"/>
            <a:round/>
            <a:headEnd len="med" w="med" type="none"/>
            <a:tailEnd len="med" w="med" type="none"/>
          </a:ln>
        </p:spPr>
      </p:cxnSp>
      <p:sp>
        <p:nvSpPr>
          <p:cNvPr id="195" name="Google Shape;195;p38"/>
          <p:cNvSpPr txBox="1"/>
          <p:nvPr/>
        </p:nvSpPr>
        <p:spPr>
          <a:xfrm>
            <a:off x="514050" y="632950"/>
            <a:ext cx="2210100" cy="1446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200">
                <a:latin typeface="Roboto Mono"/>
                <a:ea typeface="Roboto Mono"/>
                <a:cs typeface="Roboto Mono"/>
                <a:sym typeface="Roboto Mono"/>
              </a:rPr>
              <a:t>Kişisel Bilgisayarlar(PC),</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Commodore 64Kb, Atari, Sinclair Spectrum, Amiga</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BASIC,</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Nintendo(Donkey Kong)</a:t>
            </a:r>
            <a:endParaRPr sz="1200">
              <a:latin typeface="Roboto Mono"/>
              <a:ea typeface="Roboto Mono"/>
              <a:cs typeface="Roboto Mono"/>
              <a:sym typeface="Roboto Mono"/>
            </a:endParaRPr>
          </a:p>
        </p:txBody>
      </p:sp>
      <p:pic>
        <p:nvPicPr>
          <p:cNvPr id="196" name="Google Shape;196;p38">
            <a:hlinkClick r:id="rId3"/>
          </p:cNvPr>
          <p:cNvPicPr preferRelativeResize="0"/>
          <p:nvPr/>
        </p:nvPicPr>
        <p:blipFill>
          <a:blip r:embed="rId4">
            <a:alphaModFix/>
          </a:blip>
          <a:stretch>
            <a:fillRect/>
          </a:stretch>
        </p:blipFill>
        <p:spPr>
          <a:xfrm>
            <a:off x="553625" y="2701600"/>
            <a:ext cx="2131000" cy="1549825"/>
          </a:xfrm>
          <a:prstGeom prst="rect">
            <a:avLst/>
          </a:prstGeom>
          <a:noFill/>
          <a:ln>
            <a:noFill/>
          </a:ln>
        </p:spPr>
      </p:pic>
      <p:sp>
        <p:nvSpPr>
          <p:cNvPr id="197" name="Google Shape;197;p38"/>
          <p:cNvSpPr txBox="1"/>
          <p:nvPr/>
        </p:nvSpPr>
        <p:spPr>
          <a:xfrm>
            <a:off x="689775" y="140650"/>
            <a:ext cx="207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Roboto Mono"/>
                <a:ea typeface="Roboto Mono"/>
                <a:cs typeface="Roboto Mono"/>
                <a:sym typeface="Roboto Mono"/>
              </a:rPr>
              <a:t>80ler(İlk 64 Kb)</a:t>
            </a:r>
            <a:endParaRPr b="1">
              <a:latin typeface="Roboto Mono"/>
              <a:ea typeface="Roboto Mono"/>
              <a:cs typeface="Roboto Mono"/>
              <a:sym typeface="Roboto Mono"/>
            </a:endParaRPr>
          </a:p>
        </p:txBody>
      </p:sp>
      <p:cxnSp>
        <p:nvCxnSpPr>
          <p:cNvPr id="198" name="Google Shape;198;p38"/>
          <p:cNvCxnSpPr/>
          <p:nvPr/>
        </p:nvCxnSpPr>
        <p:spPr>
          <a:xfrm>
            <a:off x="5779825" y="311525"/>
            <a:ext cx="0" cy="4641000"/>
          </a:xfrm>
          <a:prstGeom prst="straightConnector1">
            <a:avLst/>
          </a:prstGeom>
          <a:noFill/>
          <a:ln cap="flat" cmpd="sng" w="38100">
            <a:solidFill>
              <a:schemeClr val="dk2"/>
            </a:solidFill>
            <a:prstDash val="solid"/>
            <a:round/>
            <a:headEnd len="med" w="med" type="none"/>
            <a:tailEnd len="med" w="med" type="none"/>
          </a:ln>
        </p:spPr>
      </p:cxnSp>
      <p:sp>
        <p:nvSpPr>
          <p:cNvPr id="199" name="Google Shape;199;p38"/>
          <p:cNvSpPr txBox="1"/>
          <p:nvPr/>
        </p:nvSpPr>
        <p:spPr>
          <a:xfrm>
            <a:off x="3312425" y="632950"/>
            <a:ext cx="2210100" cy="1044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1989, CERN</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Internet’in Yükselişi</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Visual Basic</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Java</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Web 1.0</a:t>
            </a:r>
            <a:endParaRPr sz="1200">
              <a:latin typeface="Roboto Mono"/>
              <a:ea typeface="Roboto Mono"/>
              <a:cs typeface="Roboto Mono"/>
              <a:sym typeface="Roboto Mono"/>
            </a:endParaRPr>
          </a:p>
        </p:txBody>
      </p:sp>
      <p:sp>
        <p:nvSpPr>
          <p:cNvPr id="200" name="Google Shape;200;p38"/>
          <p:cNvSpPr txBox="1"/>
          <p:nvPr/>
        </p:nvSpPr>
        <p:spPr>
          <a:xfrm>
            <a:off x="3306737" y="140650"/>
            <a:ext cx="222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Roboto Mono"/>
                <a:ea typeface="Roboto Mono"/>
                <a:cs typeface="Roboto Mono"/>
                <a:sym typeface="Roboto Mono"/>
              </a:rPr>
              <a:t>90lar(Odanın Dışı)</a:t>
            </a:r>
            <a:endParaRPr b="1">
              <a:latin typeface="Roboto Mono"/>
              <a:ea typeface="Roboto Mono"/>
              <a:cs typeface="Roboto Mono"/>
              <a:sym typeface="Roboto Mono"/>
            </a:endParaRPr>
          </a:p>
        </p:txBody>
      </p:sp>
      <p:pic>
        <p:nvPicPr>
          <p:cNvPr id="201" name="Google Shape;201;p38"/>
          <p:cNvPicPr preferRelativeResize="0"/>
          <p:nvPr/>
        </p:nvPicPr>
        <p:blipFill>
          <a:blip r:embed="rId5">
            <a:alphaModFix/>
          </a:blip>
          <a:stretch>
            <a:fillRect/>
          </a:stretch>
        </p:blipFill>
        <p:spPr>
          <a:xfrm>
            <a:off x="3109566" y="2954209"/>
            <a:ext cx="2567840" cy="1044600"/>
          </a:xfrm>
          <a:prstGeom prst="rect">
            <a:avLst/>
          </a:prstGeom>
          <a:noFill/>
          <a:ln>
            <a:noFill/>
          </a:ln>
        </p:spPr>
      </p:pic>
      <p:cxnSp>
        <p:nvCxnSpPr>
          <p:cNvPr id="202" name="Google Shape;202;p38"/>
          <p:cNvCxnSpPr/>
          <p:nvPr/>
        </p:nvCxnSpPr>
        <p:spPr>
          <a:xfrm>
            <a:off x="8652950" y="311525"/>
            <a:ext cx="0" cy="4641000"/>
          </a:xfrm>
          <a:prstGeom prst="straightConnector1">
            <a:avLst/>
          </a:prstGeom>
          <a:noFill/>
          <a:ln cap="flat" cmpd="sng" w="38100">
            <a:solidFill>
              <a:schemeClr val="dk2"/>
            </a:solidFill>
            <a:prstDash val="solid"/>
            <a:round/>
            <a:headEnd len="med" w="med" type="none"/>
            <a:tailEnd len="med" w="med" type="none"/>
          </a:ln>
        </p:spPr>
      </p:cxnSp>
      <p:sp>
        <p:nvSpPr>
          <p:cNvPr id="203" name="Google Shape;203;p38"/>
          <p:cNvSpPr txBox="1"/>
          <p:nvPr/>
        </p:nvSpPr>
        <p:spPr>
          <a:xfrm>
            <a:off x="5970188" y="63700"/>
            <a:ext cx="2492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latin typeface="Roboto Mono"/>
                <a:ea typeface="Roboto Mono"/>
                <a:cs typeface="Roboto Mono"/>
                <a:sym typeface="Roboto Mono"/>
              </a:rPr>
              <a:t>Milenyum +10</a:t>
            </a:r>
            <a:endParaRPr b="1" sz="1200">
              <a:latin typeface="Roboto Mono"/>
              <a:ea typeface="Roboto Mono"/>
              <a:cs typeface="Roboto Mono"/>
              <a:sym typeface="Roboto Mono"/>
            </a:endParaRPr>
          </a:p>
          <a:p>
            <a:pPr indent="0" lvl="0" marL="0" rtl="0" algn="ctr">
              <a:spcBef>
                <a:spcPts val="0"/>
              </a:spcBef>
              <a:spcAft>
                <a:spcPts val="0"/>
              </a:spcAft>
              <a:buNone/>
            </a:pPr>
            <a:r>
              <a:rPr b="1" lang="en-GB" sz="1200">
                <a:latin typeface="Roboto Mono"/>
                <a:ea typeface="Roboto Mono"/>
                <a:cs typeface="Roboto Mono"/>
                <a:sym typeface="Roboto Mono"/>
              </a:rPr>
              <a:t>(Katmanların Yükselişi)</a:t>
            </a:r>
            <a:endParaRPr b="1" sz="1200">
              <a:latin typeface="Roboto Mono"/>
              <a:ea typeface="Roboto Mono"/>
              <a:cs typeface="Roboto Mono"/>
              <a:sym typeface="Roboto Mono"/>
            </a:endParaRPr>
          </a:p>
        </p:txBody>
      </p:sp>
      <p:sp>
        <p:nvSpPr>
          <p:cNvPr id="204" name="Google Shape;204;p38"/>
          <p:cNvSpPr txBox="1"/>
          <p:nvPr/>
        </p:nvSpPr>
        <p:spPr>
          <a:xfrm>
            <a:off x="6111338" y="632950"/>
            <a:ext cx="2210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Roboto Mono"/>
                <a:ea typeface="Roboto Mono"/>
                <a:cs typeface="Roboto Mono"/>
                <a:sym typeface="Roboto Mono"/>
              </a:rPr>
              <a:t>OOP</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Java vs C#</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3-Tier ---&gt; N-Tier</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Monolitik Mimariler</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Agile Manifesto(2001)</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SOLID </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Design Patterns</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SOA</a:t>
            </a:r>
            <a:endParaRPr sz="1200">
              <a:latin typeface="Roboto Mono"/>
              <a:ea typeface="Roboto Mono"/>
              <a:cs typeface="Roboto Mono"/>
              <a:sym typeface="Roboto Mono"/>
            </a:endParaRPr>
          </a:p>
        </p:txBody>
      </p:sp>
      <p:pic>
        <p:nvPicPr>
          <p:cNvPr id="205" name="Google Shape;205;p38"/>
          <p:cNvPicPr preferRelativeResize="0"/>
          <p:nvPr/>
        </p:nvPicPr>
        <p:blipFill>
          <a:blip r:embed="rId6">
            <a:alphaModFix/>
          </a:blip>
          <a:stretch>
            <a:fillRect/>
          </a:stretch>
        </p:blipFill>
        <p:spPr>
          <a:xfrm>
            <a:off x="5806041" y="2954200"/>
            <a:ext cx="2792476" cy="717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cxnSp>
        <p:nvCxnSpPr>
          <p:cNvPr id="210" name="Google Shape;210;p39"/>
          <p:cNvCxnSpPr/>
          <p:nvPr/>
        </p:nvCxnSpPr>
        <p:spPr>
          <a:xfrm>
            <a:off x="459675" y="311525"/>
            <a:ext cx="0" cy="4641000"/>
          </a:xfrm>
          <a:prstGeom prst="straightConnector1">
            <a:avLst/>
          </a:prstGeom>
          <a:noFill/>
          <a:ln cap="flat" cmpd="sng" w="38100">
            <a:solidFill>
              <a:schemeClr val="dk2"/>
            </a:solidFill>
            <a:prstDash val="solid"/>
            <a:round/>
            <a:headEnd len="med" w="med" type="none"/>
            <a:tailEnd len="med" w="med" type="none"/>
          </a:ln>
        </p:spPr>
      </p:cxnSp>
      <p:cxnSp>
        <p:nvCxnSpPr>
          <p:cNvPr id="211" name="Google Shape;211;p39"/>
          <p:cNvCxnSpPr/>
          <p:nvPr/>
        </p:nvCxnSpPr>
        <p:spPr>
          <a:xfrm>
            <a:off x="3083350" y="311525"/>
            <a:ext cx="0" cy="4641000"/>
          </a:xfrm>
          <a:prstGeom prst="straightConnector1">
            <a:avLst/>
          </a:prstGeom>
          <a:noFill/>
          <a:ln cap="flat" cmpd="sng" w="38100">
            <a:solidFill>
              <a:schemeClr val="dk2"/>
            </a:solidFill>
            <a:prstDash val="solid"/>
            <a:round/>
            <a:headEnd len="med" w="med" type="none"/>
            <a:tailEnd len="med" w="med" type="none"/>
          </a:ln>
        </p:spPr>
      </p:cxnSp>
      <p:sp>
        <p:nvSpPr>
          <p:cNvPr id="212" name="Google Shape;212;p39"/>
          <p:cNvSpPr txBox="1"/>
          <p:nvPr/>
        </p:nvSpPr>
        <p:spPr>
          <a:xfrm>
            <a:off x="567975" y="1175450"/>
            <a:ext cx="2401800" cy="1396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Anti-Patterns,</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Technical Depth(Yükseliş)</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Agile, Scrum, Kanban, XP</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Digital Transformation</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Microservices in SOA out,</a:t>
            </a:r>
            <a:endParaRPr sz="1200">
              <a:latin typeface="Roboto Mono"/>
              <a:ea typeface="Roboto Mono"/>
              <a:cs typeface="Roboto Mono"/>
              <a:sym typeface="Roboto Mono"/>
            </a:endParaRPr>
          </a:p>
        </p:txBody>
      </p:sp>
      <p:sp>
        <p:nvSpPr>
          <p:cNvPr id="213" name="Google Shape;213;p39"/>
          <p:cNvSpPr txBox="1"/>
          <p:nvPr/>
        </p:nvSpPr>
        <p:spPr>
          <a:xfrm>
            <a:off x="590250" y="140650"/>
            <a:ext cx="2401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GB">
                <a:latin typeface="Roboto Mono"/>
                <a:ea typeface="Roboto Mono"/>
                <a:cs typeface="Roboto Mono"/>
                <a:sym typeface="Roboto Mono"/>
              </a:rPr>
              <a:t>Milenyum++(</a:t>
            </a:r>
            <a:endParaRPr b="1">
              <a:latin typeface="Roboto Mono"/>
              <a:ea typeface="Roboto Mono"/>
              <a:cs typeface="Roboto Mono"/>
              <a:sym typeface="Roboto Mono"/>
            </a:endParaRPr>
          </a:p>
          <a:p>
            <a:pPr indent="0" lvl="0" marL="0" rtl="0" algn="ctr">
              <a:spcBef>
                <a:spcPts val="0"/>
              </a:spcBef>
              <a:spcAft>
                <a:spcPts val="0"/>
              </a:spcAft>
              <a:buNone/>
            </a:pPr>
            <a:r>
              <a:rPr b="1" lang="en-GB">
                <a:latin typeface="Roboto Mono"/>
                <a:ea typeface="Roboto Mono"/>
                <a:cs typeface="Roboto Mono"/>
                <a:sym typeface="Roboto Mono"/>
              </a:rPr>
              <a:t>Metodolojilerin Gelişimi)</a:t>
            </a:r>
            <a:endParaRPr b="1">
              <a:latin typeface="Roboto Mono"/>
              <a:ea typeface="Roboto Mono"/>
              <a:cs typeface="Roboto Mono"/>
              <a:sym typeface="Roboto Mono"/>
            </a:endParaRPr>
          </a:p>
        </p:txBody>
      </p:sp>
      <p:cxnSp>
        <p:nvCxnSpPr>
          <p:cNvPr id="214" name="Google Shape;214;p39"/>
          <p:cNvCxnSpPr/>
          <p:nvPr/>
        </p:nvCxnSpPr>
        <p:spPr>
          <a:xfrm>
            <a:off x="5856025" y="311525"/>
            <a:ext cx="0" cy="4641000"/>
          </a:xfrm>
          <a:prstGeom prst="straightConnector1">
            <a:avLst/>
          </a:prstGeom>
          <a:noFill/>
          <a:ln cap="flat" cmpd="sng" w="38100">
            <a:solidFill>
              <a:schemeClr val="dk2"/>
            </a:solidFill>
            <a:prstDash val="solid"/>
            <a:round/>
            <a:headEnd len="med" w="med" type="none"/>
            <a:tailEnd len="med" w="med" type="none"/>
          </a:ln>
        </p:spPr>
      </p:cxnSp>
      <p:sp>
        <p:nvSpPr>
          <p:cNvPr id="215" name="Google Shape;215;p39"/>
          <p:cNvSpPr txBox="1"/>
          <p:nvPr/>
        </p:nvSpPr>
        <p:spPr>
          <a:xfrm>
            <a:off x="3364625" y="641200"/>
            <a:ext cx="2210100" cy="123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200">
                <a:latin typeface="Roboto Mono"/>
                <a:ea typeface="Roboto Mono"/>
                <a:cs typeface="Roboto Mono"/>
                <a:sym typeface="Roboto Mono"/>
              </a:rPr>
              <a:t>IaaS,PaaS, Serverless Computing,SaaS</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Containers,</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Docker,</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DevOps,</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DevSecOps</a:t>
            </a:r>
            <a:endParaRPr sz="1200">
              <a:latin typeface="Roboto Mono"/>
              <a:ea typeface="Roboto Mono"/>
              <a:cs typeface="Roboto Mono"/>
              <a:sym typeface="Roboto Mono"/>
            </a:endParaRPr>
          </a:p>
        </p:txBody>
      </p:sp>
      <p:sp>
        <p:nvSpPr>
          <p:cNvPr id="216" name="Google Shape;216;p39"/>
          <p:cNvSpPr txBox="1"/>
          <p:nvPr/>
        </p:nvSpPr>
        <p:spPr>
          <a:xfrm>
            <a:off x="3266675" y="140650"/>
            <a:ext cx="258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Roboto Mono"/>
                <a:ea typeface="Roboto Mono"/>
                <a:cs typeface="Roboto Mono"/>
                <a:sym typeface="Roboto Mono"/>
              </a:rPr>
              <a:t>2010&gt;</a:t>
            </a:r>
            <a:r>
              <a:rPr b="1" lang="en-GB">
                <a:latin typeface="Roboto Mono"/>
                <a:ea typeface="Roboto Mono"/>
                <a:cs typeface="Roboto Mono"/>
                <a:sym typeface="Roboto Mono"/>
              </a:rPr>
              <a:t>(Bulutların Üstü)</a:t>
            </a:r>
            <a:endParaRPr b="1">
              <a:latin typeface="Roboto Mono"/>
              <a:ea typeface="Roboto Mono"/>
              <a:cs typeface="Roboto Mono"/>
              <a:sym typeface="Roboto Mono"/>
            </a:endParaRPr>
          </a:p>
        </p:txBody>
      </p:sp>
      <p:cxnSp>
        <p:nvCxnSpPr>
          <p:cNvPr id="217" name="Google Shape;217;p39"/>
          <p:cNvCxnSpPr/>
          <p:nvPr/>
        </p:nvCxnSpPr>
        <p:spPr>
          <a:xfrm>
            <a:off x="8729150" y="311525"/>
            <a:ext cx="0" cy="4641000"/>
          </a:xfrm>
          <a:prstGeom prst="straightConnector1">
            <a:avLst/>
          </a:prstGeom>
          <a:noFill/>
          <a:ln cap="flat" cmpd="sng" w="38100">
            <a:solidFill>
              <a:schemeClr val="dk2"/>
            </a:solidFill>
            <a:prstDash val="solid"/>
            <a:round/>
            <a:headEnd len="med" w="med" type="none"/>
            <a:tailEnd len="med" w="med" type="none"/>
          </a:ln>
        </p:spPr>
      </p:cxnSp>
      <p:sp>
        <p:nvSpPr>
          <p:cNvPr id="218" name="Google Shape;218;p39"/>
          <p:cNvSpPr txBox="1"/>
          <p:nvPr/>
        </p:nvSpPr>
        <p:spPr>
          <a:xfrm>
            <a:off x="6454513" y="140650"/>
            <a:ext cx="16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Roboto Mono"/>
                <a:ea typeface="Roboto Mono"/>
                <a:cs typeface="Roboto Mono"/>
                <a:sym typeface="Roboto Mono"/>
              </a:rPr>
              <a:t>Durağansızlık</a:t>
            </a:r>
            <a:endParaRPr b="1">
              <a:latin typeface="Roboto Mono"/>
              <a:ea typeface="Roboto Mono"/>
              <a:cs typeface="Roboto Mono"/>
              <a:sym typeface="Roboto Mono"/>
            </a:endParaRPr>
          </a:p>
        </p:txBody>
      </p:sp>
      <p:pic>
        <p:nvPicPr>
          <p:cNvPr id="219" name="Google Shape;219;p39"/>
          <p:cNvPicPr preferRelativeResize="0"/>
          <p:nvPr/>
        </p:nvPicPr>
        <p:blipFill rotWithShape="1">
          <a:blip r:embed="rId3">
            <a:alphaModFix/>
          </a:blip>
          <a:srcRect b="10386" l="0" r="0" t="10386"/>
          <a:stretch/>
        </p:blipFill>
        <p:spPr>
          <a:xfrm>
            <a:off x="530426" y="2949525"/>
            <a:ext cx="2482158" cy="1396201"/>
          </a:xfrm>
          <a:prstGeom prst="rect">
            <a:avLst/>
          </a:prstGeom>
          <a:noFill/>
          <a:ln>
            <a:noFill/>
          </a:ln>
        </p:spPr>
      </p:pic>
      <p:pic>
        <p:nvPicPr>
          <p:cNvPr id="220" name="Google Shape;220;p39"/>
          <p:cNvPicPr preferRelativeResize="0"/>
          <p:nvPr/>
        </p:nvPicPr>
        <p:blipFill rotWithShape="1">
          <a:blip r:embed="rId4">
            <a:alphaModFix/>
          </a:blip>
          <a:srcRect b="0" l="13547" r="13539" t="0"/>
          <a:stretch/>
        </p:blipFill>
        <p:spPr>
          <a:xfrm>
            <a:off x="3364637" y="2659974"/>
            <a:ext cx="2210101" cy="1975298"/>
          </a:xfrm>
          <a:prstGeom prst="rect">
            <a:avLst/>
          </a:prstGeom>
          <a:noFill/>
          <a:ln>
            <a:noFill/>
          </a:ln>
        </p:spPr>
      </p:pic>
      <p:sp>
        <p:nvSpPr>
          <p:cNvPr id="221" name="Google Shape;221;p39"/>
          <p:cNvSpPr txBox="1"/>
          <p:nvPr/>
        </p:nvSpPr>
        <p:spPr>
          <a:xfrm>
            <a:off x="6187550" y="641200"/>
            <a:ext cx="2210100" cy="1930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200">
                <a:latin typeface="Roboto Mono"/>
                <a:ea typeface="Roboto Mono"/>
                <a:cs typeface="Roboto Mono"/>
                <a:sym typeface="Roboto Mono"/>
              </a:rPr>
              <a:t>Makine Öğrenmesi</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Yapay Zeka</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Artırılmış Gerçeklik</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Robotik Teknolojiler </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IoT</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Drone</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BlockChain</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Metaverse</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No-code,low-code</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Web 3.0</a:t>
            </a:r>
            <a:endParaRPr sz="1200">
              <a:latin typeface="Roboto Mono"/>
              <a:ea typeface="Roboto Mono"/>
              <a:cs typeface="Roboto Mono"/>
              <a:sym typeface="Roboto Mono"/>
            </a:endParaRPr>
          </a:p>
        </p:txBody>
      </p:sp>
      <p:pic>
        <p:nvPicPr>
          <p:cNvPr id="222" name="Google Shape;222;p39"/>
          <p:cNvPicPr preferRelativeResize="0"/>
          <p:nvPr/>
        </p:nvPicPr>
        <p:blipFill rotWithShape="1">
          <a:blip r:embed="rId5">
            <a:alphaModFix/>
          </a:blip>
          <a:srcRect b="0" l="20373" r="20367" t="0"/>
          <a:stretch/>
        </p:blipFill>
        <p:spPr>
          <a:xfrm>
            <a:off x="6316187" y="2571755"/>
            <a:ext cx="1912663" cy="21517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cxnSp>
        <p:nvCxnSpPr>
          <p:cNvPr id="227" name="Google Shape;227;p40"/>
          <p:cNvCxnSpPr/>
          <p:nvPr/>
        </p:nvCxnSpPr>
        <p:spPr>
          <a:xfrm>
            <a:off x="2854750" y="311525"/>
            <a:ext cx="0" cy="4641000"/>
          </a:xfrm>
          <a:prstGeom prst="straightConnector1">
            <a:avLst/>
          </a:prstGeom>
          <a:noFill/>
          <a:ln cap="flat" cmpd="sng" w="38100">
            <a:solidFill>
              <a:schemeClr val="dk2"/>
            </a:solidFill>
            <a:prstDash val="solid"/>
            <a:round/>
            <a:headEnd len="med" w="med" type="none"/>
            <a:tailEnd len="med" w="med" type="none"/>
          </a:ln>
        </p:spPr>
      </p:cxnSp>
      <p:sp>
        <p:nvSpPr>
          <p:cNvPr id="228" name="Google Shape;228;p40"/>
          <p:cNvSpPr txBox="1"/>
          <p:nvPr/>
        </p:nvSpPr>
        <p:spPr>
          <a:xfrm>
            <a:off x="2974088" y="777675"/>
            <a:ext cx="2589600" cy="1930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Platform ve araçlar arasında kolayca geçiş yapabilen, problemleri parçalara ayırabilen, </a:t>
            </a:r>
            <a:endParaRPr sz="12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200">
                <a:latin typeface="Roboto Mono"/>
                <a:ea typeface="Roboto Mono"/>
                <a:cs typeface="Roboto Mono"/>
                <a:sym typeface="Roboto Mono"/>
              </a:rPr>
              <a:t>doğru bilgiye ulaşmayı bilen, sorgulayan, deneyen ve istikrarlı öğrenme disiplinleri uygulayan profesyonel birey.</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p:txBody>
      </p:sp>
      <p:sp>
        <p:nvSpPr>
          <p:cNvPr id="229" name="Google Shape;229;p40"/>
          <p:cNvSpPr txBox="1"/>
          <p:nvPr/>
        </p:nvSpPr>
        <p:spPr>
          <a:xfrm>
            <a:off x="3070613" y="200925"/>
            <a:ext cx="240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Roboto Mono"/>
                <a:ea typeface="Roboto Mono"/>
                <a:cs typeface="Roboto Mono"/>
                <a:sym typeface="Roboto Mono"/>
              </a:rPr>
              <a:t>Yazılımcı 4.0</a:t>
            </a:r>
            <a:endParaRPr b="1">
              <a:latin typeface="Roboto Mono"/>
              <a:ea typeface="Roboto Mono"/>
              <a:cs typeface="Roboto Mono"/>
              <a:sym typeface="Roboto Mono"/>
            </a:endParaRPr>
          </a:p>
        </p:txBody>
      </p:sp>
      <p:cxnSp>
        <p:nvCxnSpPr>
          <p:cNvPr id="230" name="Google Shape;230;p40"/>
          <p:cNvCxnSpPr/>
          <p:nvPr/>
        </p:nvCxnSpPr>
        <p:spPr>
          <a:xfrm>
            <a:off x="5627425" y="311525"/>
            <a:ext cx="0" cy="4641000"/>
          </a:xfrm>
          <a:prstGeom prst="straightConnector1">
            <a:avLst/>
          </a:prstGeom>
          <a:noFill/>
          <a:ln cap="flat" cmpd="sng" w="38100">
            <a:solidFill>
              <a:schemeClr val="dk2"/>
            </a:solidFill>
            <a:prstDash val="solid"/>
            <a:round/>
            <a:headEnd len="med" w="med" type="none"/>
            <a:tailEnd len="med" w="med" type="none"/>
          </a:ln>
        </p:spPr>
      </p:cxnSp>
      <p:sp>
        <p:nvSpPr>
          <p:cNvPr id="231" name="Google Shape;231;p40"/>
          <p:cNvSpPr txBox="1"/>
          <p:nvPr/>
        </p:nvSpPr>
        <p:spPr>
          <a:xfrm>
            <a:off x="5974138" y="777675"/>
            <a:ext cx="2210100" cy="123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200">
                <a:latin typeface="Roboto Mono"/>
                <a:ea typeface="Roboto Mono"/>
                <a:cs typeface="Roboto Mono"/>
                <a:sym typeface="Roboto Mono"/>
              </a:rPr>
              <a:t>Neden, Nasıl?</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Öğrenme teknikleri.</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Git.</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Doğru kaynak.</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Açık kaynak kod okuma.</a:t>
            </a:r>
            <a:endParaRPr sz="1200">
              <a:latin typeface="Roboto Mono"/>
              <a:ea typeface="Roboto Mono"/>
              <a:cs typeface="Roboto Mono"/>
              <a:sym typeface="Roboto Mono"/>
            </a:endParaRPr>
          </a:p>
          <a:p>
            <a:pPr indent="0" lvl="0" marL="0" rtl="0" algn="l">
              <a:spcBef>
                <a:spcPts val="0"/>
              </a:spcBef>
              <a:spcAft>
                <a:spcPts val="0"/>
              </a:spcAft>
              <a:buNone/>
            </a:pPr>
            <a:r>
              <a:rPr lang="en-GB" sz="1200">
                <a:latin typeface="Roboto Mono"/>
                <a:ea typeface="Roboto Mono"/>
                <a:cs typeface="Roboto Mono"/>
                <a:sym typeface="Roboto Mono"/>
              </a:rPr>
              <a:t>Fikir kovalama.</a:t>
            </a:r>
            <a:endParaRPr sz="1200">
              <a:latin typeface="Roboto Mono"/>
              <a:ea typeface="Roboto Mono"/>
              <a:cs typeface="Roboto Mono"/>
              <a:sym typeface="Roboto Mono"/>
            </a:endParaRPr>
          </a:p>
        </p:txBody>
      </p:sp>
      <p:sp>
        <p:nvSpPr>
          <p:cNvPr id="232" name="Google Shape;232;p40"/>
          <p:cNvSpPr txBox="1"/>
          <p:nvPr/>
        </p:nvSpPr>
        <p:spPr>
          <a:xfrm>
            <a:off x="5747038" y="200925"/>
            <a:ext cx="258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latin typeface="Roboto Mono"/>
                <a:ea typeface="Roboto Mono"/>
                <a:cs typeface="Roboto Mono"/>
                <a:sym typeface="Roboto Mono"/>
              </a:rPr>
              <a:t>Teknikler</a:t>
            </a:r>
            <a:endParaRPr b="1">
              <a:latin typeface="Roboto Mono"/>
              <a:ea typeface="Roboto Mono"/>
              <a:cs typeface="Roboto Mono"/>
              <a:sym typeface="Roboto Mono"/>
            </a:endParaRPr>
          </a:p>
        </p:txBody>
      </p:sp>
      <p:cxnSp>
        <p:nvCxnSpPr>
          <p:cNvPr id="233" name="Google Shape;233;p40"/>
          <p:cNvCxnSpPr/>
          <p:nvPr/>
        </p:nvCxnSpPr>
        <p:spPr>
          <a:xfrm>
            <a:off x="8500550" y="311525"/>
            <a:ext cx="0" cy="4641000"/>
          </a:xfrm>
          <a:prstGeom prst="straightConnector1">
            <a:avLst/>
          </a:prstGeom>
          <a:noFill/>
          <a:ln cap="flat" cmpd="sng" w="38100">
            <a:solidFill>
              <a:schemeClr val="dk2"/>
            </a:solidFill>
            <a:prstDash val="solid"/>
            <a:round/>
            <a:headEnd len="med" w="med" type="none"/>
            <a:tailEnd len="med" w="med" type="none"/>
          </a:ln>
        </p:spPr>
      </p:cxnSp>
      <p:pic>
        <p:nvPicPr>
          <p:cNvPr id="234" name="Google Shape;234;p40"/>
          <p:cNvPicPr preferRelativeResize="0"/>
          <p:nvPr/>
        </p:nvPicPr>
        <p:blipFill>
          <a:blip r:embed="rId3">
            <a:alphaModFix/>
          </a:blip>
          <a:stretch>
            <a:fillRect/>
          </a:stretch>
        </p:blipFill>
        <p:spPr>
          <a:xfrm>
            <a:off x="2918212" y="2631975"/>
            <a:ext cx="2272325" cy="1727900"/>
          </a:xfrm>
          <a:prstGeom prst="rect">
            <a:avLst/>
          </a:prstGeom>
          <a:noFill/>
          <a:ln>
            <a:noFill/>
          </a:ln>
        </p:spPr>
      </p:pic>
      <p:sp>
        <p:nvSpPr>
          <p:cNvPr id="235" name="Google Shape;235;p40"/>
          <p:cNvSpPr txBox="1"/>
          <p:nvPr/>
        </p:nvSpPr>
        <p:spPr>
          <a:xfrm>
            <a:off x="230163" y="1431425"/>
            <a:ext cx="24018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4400">
                <a:solidFill>
                  <a:srgbClr val="CCCCCC"/>
                </a:solidFill>
                <a:latin typeface="Roboto Mono"/>
                <a:ea typeface="Roboto Mono"/>
                <a:cs typeface="Roboto Mono"/>
                <a:sym typeface="Roboto Mono"/>
              </a:rPr>
              <a:t>?</a:t>
            </a:r>
            <a:endParaRPr b="1" sz="14400">
              <a:solidFill>
                <a:srgbClr val="CCCCCC"/>
              </a:solidFill>
              <a:latin typeface="Roboto Mono"/>
              <a:ea typeface="Roboto Mono"/>
              <a:cs typeface="Roboto Mono"/>
              <a:sym typeface="Roboto Mono"/>
            </a:endParaRPr>
          </a:p>
        </p:txBody>
      </p:sp>
      <p:pic>
        <p:nvPicPr>
          <p:cNvPr id="236" name="Google Shape;236;p40"/>
          <p:cNvPicPr preferRelativeResize="0"/>
          <p:nvPr/>
        </p:nvPicPr>
        <p:blipFill rotWithShape="1">
          <a:blip r:embed="rId4">
            <a:alphaModFix/>
          </a:blip>
          <a:srcRect b="0" l="0" r="0" t="0"/>
          <a:stretch/>
        </p:blipFill>
        <p:spPr>
          <a:xfrm>
            <a:off x="5692987" y="2089583"/>
            <a:ext cx="2589600" cy="15116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1"/>
          <p:cNvSpPr txBox="1"/>
          <p:nvPr/>
        </p:nvSpPr>
        <p:spPr>
          <a:xfrm>
            <a:off x="519188" y="285975"/>
            <a:ext cx="8105700" cy="4571400"/>
          </a:xfrm>
          <a:prstGeom prst="rect">
            <a:avLst/>
          </a:prstGeom>
          <a:noFill/>
          <a:ln>
            <a:noFill/>
          </a:ln>
        </p:spPr>
        <p:txBody>
          <a:bodyPr anchorCtr="0" anchor="t" bIns="68575" lIns="68575" spcFirstLastPara="1" rIns="68575" wrap="square" tIns="68575">
            <a:spAutoFit/>
          </a:bodyPr>
          <a:lstStyle/>
          <a:p>
            <a:pPr indent="-279400" lvl="0" marL="342900" rtl="0" algn="l">
              <a:lnSpc>
                <a:spcPct val="150000"/>
              </a:lnSpc>
              <a:spcBef>
                <a:spcPts val="0"/>
              </a:spcBef>
              <a:spcAft>
                <a:spcPts val="0"/>
              </a:spcAft>
              <a:buSzPts val="1800"/>
              <a:buFont typeface="Roboto Mono"/>
              <a:buChar char="●"/>
            </a:pPr>
            <a:r>
              <a:rPr lang="en-GB" sz="1800">
                <a:latin typeface="Roboto Mono"/>
                <a:ea typeface="Roboto Mono"/>
                <a:cs typeface="Roboto Mono"/>
                <a:sym typeface="Roboto Mono"/>
              </a:rPr>
              <a:t>Neden Docker diye bir ürün geliştirilmiş? Docker nasıl çalışır?</a:t>
            </a:r>
            <a:endParaRPr sz="1800">
              <a:latin typeface="Roboto Mono"/>
              <a:ea typeface="Roboto Mono"/>
              <a:cs typeface="Roboto Mono"/>
              <a:sym typeface="Roboto Mono"/>
            </a:endParaRPr>
          </a:p>
          <a:p>
            <a:pPr indent="-279400" lvl="0" marL="342900" rtl="0" algn="l">
              <a:lnSpc>
                <a:spcPct val="150000"/>
              </a:lnSpc>
              <a:spcBef>
                <a:spcPts val="0"/>
              </a:spcBef>
              <a:spcAft>
                <a:spcPts val="0"/>
              </a:spcAft>
              <a:buSzPts val="1800"/>
              <a:buFont typeface="Roboto Mono"/>
              <a:buChar char="●"/>
            </a:pPr>
            <a:r>
              <a:rPr lang="en-GB" sz="1800">
                <a:latin typeface="Roboto Mono"/>
                <a:ea typeface="Roboto Mono"/>
                <a:cs typeface="Roboto Mono"/>
                <a:sym typeface="Roboto Mono"/>
              </a:rPr>
              <a:t>Klasik bellek neden stack ve heap şeklinde iki bölümden oluşur. Heap ve Stack nasıl çalışır?</a:t>
            </a:r>
            <a:endParaRPr sz="1800">
              <a:latin typeface="Roboto Mono"/>
              <a:ea typeface="Roboto Mono"/>
              <a:cs typeface="Roboto Mono"/>
              <a:sym typeface="Roboto Mono"/>
            </a:endParaRPr>
          </a:p>
          <a:p>
            <a:pPr indent="-279400" lvl="0" marL="342900" rtl="0" algn="l">
              <a:lnSpc>
                <a:spcPct val="150000"/>
              </a:lnSpc>
              <a:spcBef>
                <a:spcPts val="0"/>
              </a:spcBef>
              <a:spcAft>
                <a:spcPts val="0"/>
              </a:spcAft>
              <a:buSzPts val="1800"/>
              <a:buFont typeface="Roboto Mono"/>
              <a:buChar char="●"/>
            </a:pPr>
            <a:r>
              <a:rPr lang="en-GB" sz="1800">
                <a:latin typeface="Roboto Mono"/>
                <a:ea typeface="Roboto Mono"/>
                <a:cs typeface="Roboto Mono"/>
                <a:sym typeface="Roboto Mono"/>
              </a:rPr>
              <a:t>Neden WASM’a ihtiyaç var? Tarayıcılar WASM ikililerini nasıl çalıştırır?</a:t>
            </a:r>
            <a:endParaRPr sz="1800">
              <a:latin typeface="Roboto Mono"/>
              <a:ea typeface="Roboto Mono"/>
              <a:cs typeface="Roboto Mono"/>
              <a:sym typeface="Roboto Mono"/>
            </a:endParaRPr>
          </a:p>
          <a:p>
            <a:pPr indent="-279400" lvl="0" marL="342900" rtl="0" algn="l">
              <a:lnSpc>
                <a:spcPct val="150000"/>
              </a:lnSpc>
              <a:spcBef>
                <a:spcPts val="0"/>
              </a:spcBef>
              <a:spcAft>
                <a:spcPts val="0"/>
              </a:spcAft>
              <a:buSzPts val="1800"/>
              <a:buFont typeface="Roboto Mono"/>
              <a:buChar char="●"/>
            </a:pPr>
            <a:r>
              <a:rPr lang="en-GB" sz="1800">
                <a:latin typeface="Roboto Mono"/>
                <a:ea typeface="Roboto Mono"/>
                <a:cs typeface="Roboto Mono"/>
                <a:sym typeface="Roboto Mono"/>
              </a:rPr>
              <a:t>Neden fonksiyonel dil paradigması diye bir şey var? Fonksiyonel dillerdeki REPL mekanizması nasıl çalışır?</a:t>
            </a:r>
            <a:endParaRPr sz="1800">
              <a:latin typeface="Roboto Mono"/>
              <a:ea typeface="Roboto Mono"/>
              <a:cs typeface="Roboto Mono"/>
              <a:sym typeface="Roboto Mono"/>
            </a:endParaRPr>
          </a:p>
          <a:p>
            <a:pPr indent="-279400" lvl="0" marL="342900" rtl="0" algn="l">
              <a:lnSpc>
                <a:spcPct val="150000"/>
              </a:lnSpc>
              <a:spcBef>
                <a:spcPts val="0"/>
              </a:spcBef>
              <a:spcAft>
                <a:spcPts val="0"/>
              </a:spcAft>
              <a:buSzPts val="1800"/>
              <a:buFont typeface="Roboto Mono"/>
              <a:buChar char="●"/>
            </a:pPr>
            <a:r>
              <a:rPr lang="en-GB" sz="1800">
                <a:latin typeface="Roboto Mono"/>
                <a:ea typeface="Roboto Mono"/>
                <a:cs typeface="Roboto Mono"/>
                <a:sym typeface="Roboto Mono"/>
              </a:rPr>
              <a:t>Oyun motorlarında neden sonsuz döngüye ihtiyaç vardır? Bir Game Loop nasıl çalışır?</a:t>
            </a:r>
            <a:endParaRPr sz="1800">
              <a:latin typeface="Roboto Mono"/>
              <a:ea typeface="Roboto Mono"/>
              <a:cs typeface="Roboto Mono"/>
              <a:sym typeface="Roboto Mono"/>
            </a:endParaRPr>
          </a:p>
          <a:p>
            <a:pPr indent="-279400" lvl="0" marL="342900" rtl="0" algn="l">
              <a:lnSpc>
                <a:spcPct val="150000"/>
              </a:lnSpc>
              <a:spcBef>
                <a:spcPts val="0"/>
              </a:spcBef>
              <a:spcAft>
                <a:spcPts val="0"/>
              </a:spcAft>
              <a:buSzPts val="1800"/>
              <a:buFont typeface="Roboto Mono"/>
              <a:buChar char="●"/>
            </a:pPr>
            <a:r>
              <a:rPr lang="en-GB" sz="1800">
                <a:latin typeface="Roboto Mono"/>
                <a:ea typeface="Roboto Mono"/>
                <a:cs typeface="Roboto Mono"/>
                <a:sym typeface="Roboto Mono"/>
              </a:rPr>
              <a:t>…</a:t>
            </a:r>
            <a:endParaRPr sz="1800">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https://cdn-images-1.medium.com/max/1500/1*_MQvlW5Ym3NmMbf1BM0zbA.png" id="248" name="Google Shape;248;p42"/>
          <p:cNvPicPr preferRelativeResize="0"/>
          <p:nvPr/>
        </p:nvPicPr>
        <p:blipFill rotWithShape="1">
          <a:blip r:embed="rId3">
            <a:alphaModFix/>
          </a:blip>
          <a:srcRect b="9057" l="0" r="0" t="9049"/>
          <a:stretch/>
        </p:blipFill>
        <p:spPr>
          <a:xfrm>
            <a:off x="0" y="0"/>
            <a:ext cx="914400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